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92" r:id="rId6"/>
    <p:sldId id="283" r:id="rId7"/>
    <p:sldId id="284" r:id="rId8"/>
    <p:sldId id="285" r:id="rId9"/>
    <p:sldId id="286" r:id="rId10"/>
    <p:sldId id="288" r:id="rId11"/>
    <p:sldId id="293" r:id="rId12"/>
    <p:sldId id="289" r:id="rId13"/>
    <p:sldId id="290" r:id="rId14"/>
    <p:sldId id="291" r:id="rId15"/>
    <p:sldId id="282" r:id="rId16"/>
    <p:sldId id="295" r:id="rId17"/>
    <p:sldId id="296" r:id="rId18"/>
    <p:sldId id="260" r:id="rId19"/>
    <p:sldId id="294" r:id="rId20"/>
    <p:sldId id="297" r:id="rId21"/>
    <p:sldId id="261" r:id="rId22"/>
    <p:sldId id="262" r:id="rId23"/>
    <p:sldId id="263" r:id="rId24"/>
    <p:sldId id="264" r:id="rId25"/>
    <p:sldId id="270" r:id="rId26"/>
    <p:sldId id="271" r:id="rId27"/>
    <p:sldId id="272" r:id="rId28"/>
    <p:sldId id="273" r:id="rId29"/>
    <p:sldId id="274" r:id="rId30"/>
    <p:sldId id="275" r:id="rId31"/>
    <p:sldId id="276" r:id="rId32"/>
    <p:sldId id="265" r:id="rId33"/>
    <p:sldId id="266" r:id="rId34"/>
    <p:sldId id="267" r:id="rId35"/>
    <p:sldId id="268" r:id="rId36"/>
    <p:sldId id="269" r:id="rId37"/>
    <p:sldId id="277" r:id="rId38"/>
    <p:sldId id="278" r:id="rId39"/>
    <p:sldId id="279" r:id="rId40"/>
    <p:sldId id="280" r:id="rId41"/>
    <p:sldId id="281" r:id="rId42"/>
  </p:sldIdLst>
  <p:sldSz cx="9144000" cy="6858000" type="screen4x3"/>
  <p:notesSz cx="6858000" cy="9144000"/>
  <p:embeddedFontLst>
    <p:embeddedFont>
      <p:font typeface="Arial Black" panose="020B0A04020102020204" pitchFamily="34" charset="0"/>
      <p:regular r:id="rId44"/>
      <p:bold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4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5400" indent="0">
              <a:buNone/>
            </a:pPr>
            <a:r>
              <a:rPr lang="en-IN" sz="1100" dirty="0">
                <a:solidFill>
                  <a:schemeClr val="accent2"/>
                </a:solidFill>
              </a:rPr>
              <a:t>https://hazelcast.com/glossary/data-pipeline/</a:t>
            </a:r>
          </a:p>
        </p:txBody>
      </p:sp>
    </p:spTree>
    <p:extLst>
      <p:ext uri="{BB962C8B-B14F-4D97-AF65-F5344CB8AC3E}">
        <p14:creationId xmlns:p14="http://schemas.microsoft.com/office/powerpoint/2010/main" val="4264975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https://quanthub.com/what-is-data-engineering/</a:t>
            </a:r>
          </a:p>
          <a:p>
            <a:pPr marL="0" lvl="0" indent="0" algn="l" rtl="0">
              <a:spcBef>
                <a:spcPts val="0"/>
              </a:spcBef>
              <a:spcAft>
                <a:spcPts val="0"/>
              </a:spcAft>
              <a:buNone/>
            </a:pPr>
            <a:endParaRPr dirty="0"/>
          </a:p>
        </p:txBody>
      </p:sp>
      <p:sp>
        <p:nvSpPr>
          <p:cNvPr id="107" name="Google Shape;10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66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https://quanthub.com/what-is-data-engineering/</a:t>
            </a:r>
          </a:p>
          <a:p>
            <a:pPr marL="0" lvl="0" indent="0" algn="l" rtl="0">
              <a:spcBef>
                <a:spcPts val="0"/>
              </a:spcBef>
              <a:spcAft>
                <a:spcPts val="0"/>
              </a:spcAft>
              <a:buNone/>
            </a:pPr>
            <a:endParaRPr dirty="0"/>
          </a:p>
        </p:txBody>
      </p:sp>
      <p:sp>
        <p:nvSpPr>
          <p:cNvPr id="107" name="Google Shape;10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331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https://quanthub.com/what-is-data-engineering/</a:t>
            </a:r>
          </a:p>
          <a:p>
            <a:pPr marL="0" lvl="0" indent="0" algn="l" rtl="0">
              <a:spcBef>
                <a:spcPts val="0"/>
              </a:spcBef>
              <a:spcAft>
                <a:spcPts val="0"/>
              </a:spcAft>
              <a:buNone/>
            </a:pPr>
            <a:endParaRPr dirty="0"/>
          </a:p>
        </p:txBody>
      </p:sp>
      <p:sp>
        <p:nvSpPr>
          <p:cNvPr id="107" name="Google Shape;10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535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https://quanthub.com/what-is-data-engineering/</a:t>
            </a:r>
            <a:endParaRPr dirty="0"/>
          </a:p>
        </p:txBody>
      </p:sp>
      <p:sp>
        <p:nvSpPr>
          <p:cNvPr id="121" name="Google Shape;12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7252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3389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4657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IN" dirty="0"/>
              <a:t>Normalization 3NF is the </a:t>
            </a:r>
            <a:r>
              <a:rPr lang="en-IN" b="0" i="0" dirty="0">
                <a:solidFill>
                  <a:srgbClr val="202122"/>
                </a:solidFill>
                <a:effectLst/>
                <a:latin typeface="Arial" panose="020B0604020202020204" pitchFamily="34" charset="0"/>
              </a:rPr>
              <a:t>norm for data </a:t>
            </a:r>
            <a:r>
              <a:rPr lang="en-IN" b="0" i="0" dirty="0" err="1">
                <a:solidFill>
                  <a:srgbClr val="202122"/>
                </a:solidFill>
                <a:effectLst/>
                <a:latin typeface="Arial" panose="020B0604020202020204" pitchFamily="34" charset="0"/>
              </a:rPr>
              <a:t>modeling</a:t>
            </a:r>
            <a:r>
              <a:rPr lang="en-IN" b="0" i="0" dirty="0">
                <a:solidFill>
                  <a:srgbClr val="202122"/>
                </a:solidFill>
                <a:effectLst/>
                <a:latin typeface="Arial" panose="020B0604020202020204" pitchFamily="34" charset="0"/>
              </a:rPr>
              <a:t> techniques in OLTP</a:t>
            </a:r>
            <a:endParaRPr lang="en-IN" dirty="0"/>
          </a:p>
        </p:txBody>
      </p:sp>
    </p:spTree>
    <p:extLst>
      <p:ext uri="{BB962C8B-B14F-4D97-AF65-F5344CB8AC3E}">
        <p14:creationId xmlns:p14="http://schemas.microsoft.com/office/powerpoint/2010/main" val="1504586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IN" dirty="0"/>
              <a:t>Normalization 3NF is the </a:t>
            </a:r>
            <a:r>
              <a:rPr lang="en-IN" b="0" i="0" dirty="0">
                <a:solidFill>
                  <a:srgbClr val="202122"/>
                </a:solidFill>
                <a:effectLst/>
                <a:latin typeface="Arial" panose="020B0604020202020204" pitchFamily="34" charset="0"/>
              </a:rPr>
              <a:t>norm for data </a:t>
            </a:r>
            <a:r>
              <a:rPr lang="en-IN" b="0" i="0" dirty="0" err="1">
                <a:solidFill>
                  <a:srgbClr val="202122"/>
                </a:solidFill>
                <a:effectLst/>
                <a:latin typeface="Arial" panose="020B0604020202020204" pitchFamily="34" charset="0"/>
              </a:rPr>
              <a:t>modeling</a:t>
            </a:r>
            <a:r>
              <a:rPr lang="en-IN" b="0" i="0" dirty="0">
                <a:solidFill>
                  <a:srgbClr val="202122"/>
                </a:solidFill>
                <a:effectLst/>
                <a:latin typeface="Arial" panose="020B0604020202020204" pitchFamily="34" charset="0"/>
              </a:rPr>
              <a:t> techniques in OLTP</a:t>
            </a:r>
            <a:endParaRPr lang="en-IN" dirty="0"/>
          </a:p>
        </p:txBody>
      </p:sp>
    </p:spTree>
    <p:extLst>
      <p:ext uri="{BB962C8B-B14F-4D97-AF65-F5344CB8AC3E}">
        <p14:creationId xmlns:p14="http://schemas.microsoft.com/office/powerpoint/2010/main" val="272368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IN" dirty="0"/>
              <a:t>Normalization 3NF is the </a:t>
            </a:r>
            <a:r>
              <a:rPr lang="en-IN" b="0" i="0" dirty="0">
                <a:solidFill>
                  <a:srgbClr val="202122"/>
                </a:solidFill>
                <a:effectLst/>
                <a:latin typeface="Arial" panose="020B0604020202020204" pitchFamily="34" charset="0"/>
              </a:rPr>
              <a:t>norm for data </a:t>
            </a:r>
            <a:r>
              <a:rPr lang="en-IN" b="0" i="0" dirty="0" err="1">
                <a:solidFill>
                  <a:srgbClr val="202122"/>
                </a:solidFill>
                <a:effectLst/>
                <a:latin typeface="Arial" panose="020B0604020202020204" pitchFamily="34" charset="0"/>
              </a:rPr>
              <a:t>modeling</a:t>
            </a:r>
            <a:r>
              <a:rPr lang="en-IN" b="0" i="0" dirty="0">
                <a:solidFill>
                  <a:srgbClr val="202122"/>
                </a:solidFill>
                <a:effectLst/>
                <a:latin typeface="Arial" panose="020B0604020202020204" pitchFamily="34" charset="0"/>
              </a:rPr>
              <a:t> techniques in OLTP</a:t>
            </a:r>
            <a:endParaRPr lang="en-IN" dirty="0"/>
          </a:p>
        </p:txBody>
      </p:sp>
    </p:spTree>
    <p:extLst>
      <p:ext uri="{BB962C8B-B14F-4D97-AF65-F5344CB8AC3E}">
        <p14:creationId xmlns:p14="http://schemas.microsoft.com/office/powerpoint/2010/main" val="3286096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5400" indent="0">
              <a:buNone/>
            </a:pPr>
            <a:r>
              <a:rPr lang="en-IN" sz="1100" dirty="0">
                <a:solidFill>
                  <a:schemeClr val="accent2"/>
                </a:solidFill>
              </a:rPr>
              <a:t>https://hazelcast.com/glossary/data-pipeline/</a:t>
            </a:r>
          </a:p>
        </p:txBody>
      </p:sp>
    </p:spTree>
    <p:extLst>
      <p:ext uri="{BB962C8B-B14F-4D97-AF65-F5344CB8AC3E}">
        <p14:creationId xmlns:p14="http://schemas.microsoft.com/office/powerpoint/2010/main" val="1054578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457200" y="1600200"/>
            <a:ext cx="4038600" cy="4525963"/>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4648200" y="1600200"/>
            <a:ext cx="4038600" cy="4525963"/>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altexsoft.com/blog/datascience/what-is-data-engineering-explaining-data-pipeline-data-warehouse-and-data-engineer-role/"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intellipaat.com/blog/what-is-data-engineering/" TargetMode="External"/><Relationship Id="rId4" Type="http://schemas.openxmlformats.org/officeDocument/2006/relationships/hyperlink" Target="https://mindtitan.com/resources/blog/what-is-data-engineer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Calibri"/>
              <a:buNone/>
            </a:pPr>
            <a:endParaRPr sz="2400" b="1" i="0" u="none" strike="noStrike" cap="none">
              <a:solidFill>
                <a:schemeClr val="accent2"/>
              </a:solidFill>
              <a:latin typeface="Arial"/>
              <a:ea typeface="Arial"/>
              <a:cs typeface="Arial"/>
              <a:sym typeface="Arial"/>
            </a:endParaRPr>
          </a:p>
        </p:txBody>
      </p:sp>
      <p:sp>
        <p:nvSpPr>
          <p:cNvPr id="85" name="Google Shape;85;p13"/>
          <p:cNvSpPr txBox="1">
            <a:spLocks noGrp="1"/>
          </p:cNvSpPr>
          <p:nvPr>
            <p:ph type="subTitle" idx="1"/>
          </p:nvPr>
        </p:nvSpPr>
        <p:spPr>
          <a:xfrm>
            <a:off x="152400" y="1219200"/>
            <a:ext cx="8534400" cy="525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88888"/>
              </a:buClr>
              <a:buSzPts val="3600"/>
              <a:buFont typeface="Arial"/>
              <a:buNone/>
            </a:pPr>
            <a:endParaRPr sz="3600" b="1" i="0" u="none" strike="noStrike" cap="none" dirty="0">
              <a:solidFill>
                <a:schemeClr val="accent2"/>
              </a:solidFill>
              <a:latin typeface="Arial"/>
              <a:ea typeface="Arial"/>
              <a:cs typeface="Arial"/>
              <a:sym typeface="Arial"/>
            </a:endParaRPr>
          </a:p>
          <a:p>
            <a:pPr marL="0" marR="0" lvl="0" indent="0" algn="ctr" rtl="0">
              <a:spcBef>
                <a:spcPts val="720"/>
              </a:spcBef>
              <a:spcAft>
                <a:spcPts val="0"/>
              </a:spcAft>
              <a:buClr>
                <a:schemeClr val="accent2"/>
              </a:buClr>
              <a:buSzPts val="3600"/>
              <a:buFont typeface="Arial"/>
              <a:buNone/>
            </a:pPr>
            <a:r>
              <a:rPr lang="en-GB" sz="3600" b="1" i="0" u="none" strike="noStrike" cap="none" dirty="0">
                <a:solidFill>
                  <a:schemeClr val="accent2"/>
                </a:solidFill>
                <a:latin typeface="Arial"/>
                <a:ea typeface="Arial"/>
                <a:cs typeface="Arial"/>
                <a:sym typeface="Arial"/>
              </a:rPr>
              <a:t>Introduction</a:t>
            </a:r>
            <a:endParaRPr dirty="0"/>
          </a:p>
          <a:p>
            <a:pPr marL="0" marR="0" lvl="0" indent="0" algn="ctr" rtl="0">
              <a:spcBef>
                <a:spcPts val="720"/>
              </a:spcBef>
              <a:spcAft>
                <a:spcPts val="0"/>
              </a:spcAft>
              <a:buClr>
                <a:srgbClr val="888888"/>
              </a:buClr>
              <a:buSzPts val="3600"/>
              <a:buFont typeface="Arial"/>
              <a:buNone/>
            </a:pPr>
            <a:endParaRPr sz="3600" b="1" i="0" u="none" strike="noStrike" cap="none" dirty="0">
              <a:solidFill>
                <a:schemeClr val="accent2"/>
              </a:solidFill>
              <a:latin typeface="Arial"/>
              <a:ea typeface="Arial"/>
              <a:cs typeface="Arial"/>
              <a:sym typeface="Arial"/>
            </a:endParaRPr>
          </a:p>
          <a:p>
            <a:pPr marL="0" marR="0" lvl="0" indent="0" algn="ctr" rtl="0">
              <a:spcBef>
                <a:spcPts val="720"/>
              </a:spcBef>
              <a:spcAft>
                <a:spcPts val="0"/>
              </a:spcAft>
              <a:buClr>
                <a:srgbClr val="888888"/>
              </a:buClr>
              <a:buSzPts val="3600"/>
              <a:buFont typeface="Arial"/>
              <a:buNone/>
            </a:pPr>
            <a:r>
              <a:rPr lang="en-IN" sz="3600" b="1" i="0" u="none" strike="noStrike" cap="none" dirty="0">
                <a:solidFill>
                  <a:schemeClr val="accent2"/>
                </a:solidFill>
                <a:latin typeface="Arial"/>
                <a:ea typeface="Arial"/>
                <a:cs typeface="Arial"/>
                <a:sym typeface="Arial"/>
              </a:rPr>
              <a:t>Data Engineering and Big Data</a:t>
            </a:r>
            <a:endParaRPr sz="3600" b="1" i="0" u="none" strike="noStrike" cap="none" dirty="0">
              <a:solidFill>
                <a:schemeClr val="accen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3D4E-F940-2E3C-09B4-4F53855B070F}"/>
              </a:ext>
            </a:extLst>
          </p:cNvPr>
          <p:cNvSpPr>
            <a:spLocks noGrp="1"/>
          </p:cNvSpPr>
          <p:nvPr>
            <p:ph type="title"/>
          </p:nvPr>
        </p:nvSpPr>
        <p:spPr/>
        <p:txBody>
          <a:bodyPr/>
          <a:lstStyle/>
          <a:p>
            <a:br>
              <a:rPr lang="en-US" sz="4400" dirty="0">
                <a:solidFill>
                  <a:schemeClr val="accent2"/>
                </a:solidFill>
                <a:sym typeface="Arial"/>
              </a:rPr>
            </a:br>
            <a:r>
              <a:rPr lang="en-US" sz="4400" dirty="0">
                <a:solidFill>
                  <a:schemeClr val="accent2"/>
                </a:solidFill>
                <a:sym typeface="Arial"/>
              </a:rPr>
              <a:t>Data Lake</a:t>
            </a:r>
            <a:br>
              <a:rPr lang="en-US" sz="4400" dirty="0">
                <a:solidFill>
                  <a:schemeClr val="accent2"/>
                </a:solidFill>
                <a:sym typeface="Arial"/>
              </a:rPr>
            </a:br>
            <a:endParaRPr lang="en-IN" dirty="0"/>
          </a:p>
        </p:txBody>
      </p:sp>
      <p:sp>
        <p:nvSpPr>
          <p:cNvPr id="3" name="Text Placeholder 2">
            <a:extLst>
              <a:ext uri="{FF2B5EF4-FFF2-40B4-BE49-F238E27FC236}">
                <a16:creationId xmlns:a16="http://schemas.microsoft.com/office/drawing/2014/main" id="{7FA11343-CE25-B365-8B3D-0D3E04E17740}"/>
              </a:ext>
            </a:extLst>
          </p:cNvPr>
          <p:cNvSpPr>
            <a:spLocks noGrp="1"/>
          </p:cNvSpPr>
          <p:nvPr>
            <p:ph type="body" idx="1"/>
          </p:nvPr>
        </p:nvSpPr>
        <p:spPr/>
        <p:txBody>
          <a:bodyPr/>
          <a:lstStyle/>
          <a:p>
            <a:r>
              <a:rPr lang="en-US" sz="2000" dirty="0">
                <a:solidFill>
                  <a:schemeClr val="accent2"/>
                </a:solidFill>
              </a:rPr>
              <a:t>A data lake is a centralized repository that allows you to store all your structured and unstructured data at any scale.</a:t>
            </a:r>
            <a:endParaRPr lang="en-IN" sz="2000" dirty="0">
              <a:solidFill>
                <a:schemeClr val="accent2"/>
              </a:solidFill>
            </a:endParaRPr>
          </a:p>
        </p:txBody>
      </p:sp>
      <p:pic>
        <p:nvPicPr>
          <p:cNvPr id="5" name="Picture 4">
            <a:extLst>
              <a:ext uri="{FF2B5EF4-FFF2-40B4-BE49-F238E27FC236}">
                <a16:creationId xmlns:a16="http://schemas.microsoft.com/office/drawing/2014/main" id="{45DBFBD8-3FC4-7B83-7EB0-C8B3EE6418BB}"/>
              </a:ext>
            </a:extLst>
          </p:cNvPr>
          <p:cNvPicPr>
            <a:picLocks noChangeAspect="1"/>
          </p:cNvPicPr>
          <p:nvPr/>
        </p:nvPicPr>
        <p:blipFill>
          <a:blip r:embed="rId4"/>
          <a:stretch>
            <a:fillRect/>
          </a:stretch>
        </p:blipFill>
        <p:spPr>
          <a:xfrm>
            <a:off x="986319" y="2900197"/>
            <a:ext cx="6482993" cy="3225966"/>
          </a:xfrm>
          <a:prstGeom prst="rect">
            <a:avLst/>
          </a:prstGeom>
        </p:spPr>
      </p:pic>
    </p:spTree>
    <p:extLst>
      <p:ext uri="{BB962C8B-B14F-4D97-AF65-F5344CB8AC3E}">
        <p14:creationId xmlns:p14="http://schemas.microsoft.com/office/powerpoint/2010/main" val="387325843"/>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3D4E-F940-2E3C-09B4-4F53855B070F}"/>
              </a:ext>
            </a:extLst>
          </p:cNvPr>
          <p:cNvSpPr>
            <a:spLocks noGrp="1"/>
          </p:cNvSpPr>
          <p:nvPr>
            <p:ph type="title"/>
          </p:nvPr>
        </p:nvSpPr>
        <p:spPr/>
        <p:txBody>
          <a:bodyPr/>
          <a:lstStyle/>
          <a:p>
            <a:br>
              <a:rPr lang="en-US" sz="4400" dirty="0">
                <a:solidFill>
                  <a:schemeClr val="accent2"/>
                </a:solidFill>
                <a:sym typeface="Arial"/>
              </a:rPr>
            </a:br>
            <a:r>
              <a:rPr lang="en-US" sz="4400" dirty="0">
                <a:solidFill>
                  <a:schemeClr val="accent2"/>
                </a:solidFill>
                <a:sym typeface="Arial"/>
              </a:rPr>
              <a:t>Datawarehouse and </a:t>
            </a:r>
            <a:r>
              <a:rPr lang="en-US" sz="4400" dirty="0" err="1">
                <a:solidFill>
                  <a:schemeClr val="accent2"/>
                </a:solidFill>
                <a:sym typeface="Arial"/>
              </a:rPr>
              <a:t>DataLake</a:t>
            </a:r>
            <a:br>
              <a:rPr lang="en-US" sz="4400" dirty="0">
                <a:solidFill>
                  <a:schemeClr val="accent2"/>
                </a:solidFill>
                <a:sym typeface="Arial"/>
              </a:rPr>
            </a:br>
            <a:endParaRPr lang="en-IN" dirty="0"/>
          </a:p>
        </p:txBody>
      </p:sp>
      <p:sp>
        <p:nvSpPr>
          <p:cNvPr id="3" name="Text Placeholder 2">
            <a:extLst>
              <a:ext uri="{FF2B5EF4-FFF2-40B4-BE49-F238E27FC236}">
                <a16:creationId xmlns:a16="http://schemas.microsoft.com/office/drawing/2014/main" id="{7FA11343-CE25-B365-8B3D-0D3E04E17740}"/>
              </a:ext>
            </a:extLst>
          </p:cNvPr>
          <p:cNvSpPr>
            <a:spLocks noGrp="1"/>
          </p:cNvSpPr>
          <p:nvPr>
            <p:ph type="body" idx="1"/>
          </p:nvPr>
        </p:nvSpPr>
        <p:spPr/>
        <p:txBody>
          <a:bodyPr/>
          <a:lstStyle/>
          <a:p>
            <a:pPr marL="25400" indent="0">
              <a:buNone/>
            </a:pPr>
            <a:endParaRPr lang="en-IN" dirty="0"/>
          </a:p>
        </p:txBody>
      </p:sp>
      <p:pic>
        <p:nvPicPr>
          <p:cNvPr id="5" name="Picture 4">
            <a:extLst>
              <a:ext uri="{FF2B5EF4-FFF2-40B4-BE49-F238E27FC236}">
                <a16:creationId xmlns:a16="http://schemas.microsoft.com/office/drawing/2014/main" id="{E2916798-0910-5ADA-68F0-0E67F6080460}"/>
              </a:ext>
            </a:extLst>
          </p:cNvPr>
          <p:cNvPicPr>
            <a:picLocks noChangeAspect="1"/>
          </p:cNvPicPr>
          <p:nvPr/>
        </p:nvPicPr>
        <p:blipFill>
          <a:blip r:embed="rId4"/>
          <a:stretch>
            <a:fillRect/>
          </a:stretch>
        </p:blipFill>
        <p:spPr>
          <a:xfrm>
            <a:off x="500865" y="1142499"/>
            <a:ext cx="8142270" cy="4123007"/>
          </a:xfrm>
          <a:prstGeom prst="rect">
            <a:avLst/>
          </a:prstGeom>
        </p:spPr>
      </p:pic>
    </p:spTree>
    <p:extLst>
      <p:ext uri="{BB962C8B-B14F-4D97-AF65-F5344CB8AC3E}">
        <p14:creationId xmlns:p14="http://schemas.microsoft.com/office/powerpoint/2010/main" val="1888541982"/>
      </p:ext>
    </p:extLst>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3D4E-F940-2E3C-09B4-4F53855B070F}"/>
              </a:ext>
            </a:extLst>
          </p:cNvPr>
          <p:cNvSpPr>
            <a:spLocks noGrp="1"/>
          </p:cNvSpPr>
          <p:nvPr>
            <p:ph type="title"/>
          </p:nvPr>
        </p:nvSpPr>
        <p:spPr/>
        <p:txBody>
          <a:bodyPr/>
          <a:lstStyle/>
          <a:p>
            <a:br>
              <a:rPr lang="en-US" sz="4400" dirty="0">
                <a:solidFill>
                  <a:schemeClr val="accent2"/>
                </a:solidFill>
                <a:sym typeface="Arial"/>
              </a:rPr>
            </a:br>
            <a:r>
              <a:rPr lang="en-US" sz="4400" dirty="0">
                <a:solidFill>
                  <a:schemeClr val="accent2"/>
                </a:solidFill>
                <a:sym typeface="Arial"/>
              </a:rPr>
              <a:t>Data pipelines</a:t>
            </a:r>
            <a:br>
              <a:rPr lang="en-US" sz="4400" dirty="0">
                <a:solidFill>
                  <a:schemeClr val="accent2"/>
                </a:solidFill>
                <a:sym typeface="Arial"/>
              </a:rPr>
            </a:br>
            <a:endParaRPr lang="en-IN" dirty="0"/>
          </a:p>
        </p:txBody>
      </p:sp>
      <p:sp>
        <p:nvSpPr>
          <p:cNvPr id="3" name="Text Placeholder 2">
            <a:extLst>
              <a:ext uri="{FF2B5EF4-FFF2-40B4-BE49-F238E27FC236}">
                <a16:creationId xmlns:a16="http://schemas.microsoft.com/office/drawing/2014/main" id="{7FA11343-CE25-B365-8B3D-0D3E04E17740}"/>
              </a:ext>
            </a:extLst>
          </p:cNvPr>
          <p:cNvSpPr>
            <a:spLocks noGrp="1"/>
          </p:cNvSpPr>
          <p:nvPr>
            <p:ph type="body" idx="1"/>
          </p:nvPr>
        </p:nvSpPr>
        <p:spPr/>
        <p:txBody>
          <a:bodyPr/>
          <a:lstStyle/>
          <a:p>
            <a:r>
              <a:rPr lang="en-US" sz="2400" dirty="0">
                <a:solidFill>
                  <a:schemeClr val="accent2"/>
                </a:solidFill>
              </a:rPr>
              <a:t>A data pipeline is a series of data processing steps</a:t>
            </a:r>
          </a:p>
          <a:p>
            <a:r>
              <a:rPr lang="en-US" sz="2400" dirty="0">
                <a:solidFill>
                  <a:schemeClr val="accent2"/>
                </a:solidFill>
              </a:rPr>
              <a:t>Data pipelines consist of three key elements: a source, a processing step or steps, and a destination</a:t>
            </a:r>
          </a:p>
          <a:p>
            <a:pPr marL="25400" indent="0">
              <a:buNone/>
            </a:pPr>
            <a:r>
              <a:rPr lang="en-US" sz="2400" dirty="0">
                <a:solidFill>
                  <a:schemeClr val="accent2"/>
                </a:solidFill>
              </a:rPr>
              <a:t>Basic Architecture of Data pipeline</a:t>
            </a:r>
          </a:p>
          <a:p>
            <a:endParaRPr lang="en-US" sz="2400" dirty="0">
              <a:solidFill>
                <a:schemeClr val="accent2"/>
              </a:solidFill>
            </a:endParaRPr>
          </a:p>
          <a:p>
            <a:pPr marL="25400" indent="0">
              <a:buNone/>
            </a:pPr>
            <a:endParaRPr lang="en-IN" sz="20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r>
              <a:rPr lang="en-IN" sz="1600" dirty="0">
                <a:solidFill>
                  <a:schemeClr val="accent2"/>
                </a:solidFill>
              </a:rPr>
              <a:t>https://hazelcast.com/glossary/data-pipeline/</a:t>
            </a:r>
          </a:p>
        </p:txBody>
      </p:sp>
      <p:pic>
        <p:nvPicPr>
          <p:cNvPr id="5" name="Picture 4">
            <a:extLst>
              <a:ext uri="{FF2B5EF4-FFF2-40B4-BE49-F238E27FC236}">
                <a16:creationId xmlns:a16="http://schemas.microsoft.com/office/drawing/2014/main" id="{A9A44377-08F6-C51E-624B-CDC5B7B1102C}"/>
              </a:ext>
            </a:extLst>
          </p:cNvPr>
          <p:cNvPicPr>
            <a:picLocks noChangeAspect="1"/>
          </p:cNvPicPr>
          <p:nvPr/>
        </p:nvPicPr>
        <p:blipFill>
          <a:blip r:embed="rId4"/>
          <a:stretch>
            <a:fillRect/>
          </a:stretch>
        </p:blipFill>
        <p:spPr>
          <a:xfrm>
            <a:off x="623903" y="3429000"/>
            <a:ext cx="8229600" cy="1473276"/>
          </a:xfrm>
          <a:prstGeom prst="rect">
            <a:avLst/>
          </a:prstGeom>
        </p:spPr>
      </p:pic>
    </p:spTree>
    <p:extLst>
      <p:ext uri="{BB962C8B-B14F-4D97-AF65-F5344CB8AC3E}">
        <p14:creationId xmlns:p14="http://schemas.microsoft.com/office/powerpoint/2010/main" val="3510828938"/>
      </p:ext>
    </p:extLst>
  </p:cSld>
  <p:clrMapOvr>
    <a:overrideClrMapping bg1="lt1" tx1="dk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3D4E-F940-2E3C-09B4-4F53855B070F}"/>
              </a:ext>
            </a:extLst>
          </p:cNvPr>
          <p:cNvSpPr>
            <a:spLocks noGrp="1"/>
          </p:cNvSpPr>
          <p:nvPr>
            <p:ph type="title"/>
          </p:nvPr>
        </p:nvSpPr>
        <p:spPr/>
        <p:txBody>
          <a:bodyPr/>
          <a:lstStyle/>
          <a:p>
            <a:br>
              <a:rPr lang="en-US" sz="4400" dirty="0">
                <a:solidFill>
                  <a:schemeClr val="accent2"/>
                </a:solidFill>
                <a:sym typeface="Arial"/>
              </a:rPr>
            </a:br>
            <a:r>
              <a:rPr lang="en-US" sz="4400" dirty="0">
                <a:solidFill>
                  <a:schemeClr val="accent2"/>
                </a:solidFill>
                <a:sym typeface="Arial"/>
              </a:rPr>
              <a:t>Data pipelines - </a:t>
            </a:r>
            <a:r>
              <a:rPr lang="en-US" sz="4400" dirty="0" err="1">
                <a:solidFill>
                  <a:schemeClr val="accent2"/>
                </a:solidFill>
                <a:sym typeface="Arial"/>
              </a:rPr>
              <a:t>contd</a:t>
            </a:r>
            <a:br>
              <a:rPr lang="en-US" sz="4400" dirty="0">
                <a:solidFill>
                  <a:schemeClr val="accent2"/>
                </a:solidFill>
                <a:sym typeface="Arial"/>
              </a:rPr>
            </a:br>
            <a:endParaRPr lang="en-IN" dirty="0"/>
          </a:p>
        </p:txBody>
      </p:sp>
      <p:sp>
        <p:nvSpPr>
          <p:cNvPr id="3" name="Text Placeholder 2">
            <a:extLst>
              <a:ext uri="{FF2B5EF4-FFF2-40B4-BE49-F238E27FC236}">
                <a16:creationId xmlns:a16="http://schemas.microsoft.com/office/drawing/2014/main" id="{7FA11343-CE25-B365-8B3D-0D3E04E17740}"/>
              </a:ext>
            </a:extLst>
          </p:cNvPr>
          <p:cNvSpPr>
            <a:spLocks noGrp="1"/>
          </p:cNvSpPr>
          <p:nvPr>
            <p:ph type="body" idx="1"/>
          </p:nvPr>
        </p:nvSpPr>
        <p:spPr/>
        <p:txBody>
          <a:bodyPr/>
          <a:lstStyle/>
          <a:p>
            <a:pPr marL="25400" indent="0">
              <a:buNone/>
            </a:pPr>
            <a:r>
              <a:rPr lang="en-US" sz="2400" dirty="0">
                <a:solidFill>
                  <a:schemeClr val="accent2"/>
                </a:solidFill>
              </a:rPr>
              <a:t>Streaming Architecture of Data pipeline</a:t>
            </a:r>
          </a:p>
          <a:p>
            <a:endParaRPr lang="en-US" sz="2400" dirty="0">
              <a:solidFill>
                <a:schemeClr val="accent2"/>
              </a:solidFill>
            </a:endParaRPr>
          </a:p>
          <a:p>
            <a:pPr marL="25400" indent="0">
              <a:buNone/>
            </a:pPr>
            <a:endParaRPr lang="en-IN" sz="20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p:txBody>
      </p:sp>
      <p:pic>
        <p:nvPicPr>
          <p:cNvPr id="6" name="Picture 5">
            <a:extLst>
              <a:ext uri="{FF2B5EF4-FFF2-40B4-BE49-F238E27FC236}">
                <a16:creationId xmlns:a16="http://schemas.microsoft.com/office/drawing/2014/main" id="{BC73616F-7258-61AD-62CD-8B649BFD47FC}"/>
              </a:ext>
            </a:extLst>
          </p:cNvPr>
          <p:cNvPicPr>
            <a:picLocks noChangeAspect="1"/>
          </p:cNvPicPr>
          <p:nvPr/>
        </p:nvPicPr>
        <p:blipFill>
          <a:blip r:embed="rId4"/>
          <a:stretch>
            <a:fillRect/>
          </a:stretch>
        </p:blipFill>
        <p:spPr>
          <a:xfrm>
            <a:off x="752225" y="2454512"/>
            <a:ext cx="7754777" cy="3264068"/>
          </a:xfrm>
          <a:prstGeom prst="rect">
            <a:avLst/>
          </a:prstGeom>
        </p:spPr>
      </p:pic>
    </p:spTree>
    <p:extLst>
      <p:ext uri="{BB962C8B-B14F-4D97-AF65-F5344CB8AC3E}">
        <p14:creationId xmlns:p14="http://schemas.microsoft.com/office/powerpoint/2010/main" val="1863816298"/>
      </p:ext>
    </p:extLst>
  </p:cSld>
  <p:clrMapOvr>
    <a:overrideClrMapping bg1="lt1" tx1="dk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3D4E-F940-2E3C-09B4-4F53855B070F}"/>
              </a:ext>
            </a:extLst>
          </p:cNvPr>
          <p:cNvSpPr>
            <a:spLocks noGrp="1"/>
          </p:cNvSpPr>
          <p:nvPr>
            <p:ph type="title"/>
          </p:nvPr>
        </p:nvSpPr>
        <p:spPr/>
        <p:txBody>
          <a:bodyPr/>
          <a:lstStyle/>
          <a:p>
            <a:br>
              <a:rPr lang="en-US" sz="4400" dirty="0">
                <a:solidFill>
                  <a:schemeClr val="accent2"/>
                </a:solidFill>
                <a:sym typeface="Arial"/>
              </a:rPr>
            </a:br>
            <a:r>
              <a:rPr lang="en-US" sz="4400" dirty="0">
                <a:solidFill>
                  <a:schemeClr val="accent2"/>
                </a:solidFill>
                <a:sym typeface="Arial"/>
              </a:rPr>
              <a:t>Data pipelines - </a:t>
            </a:r>
            <a:r>
              <a:rPr lang="en-US" sz="4400" dirty="0" err="1">
                <a:solidFill>
                  <a:schemeClr val="accent2"/>
                </a:solidFill>
                <a:sym typeface="Arial"/>
              </a:rPr>
              <a:t>contd</a:t>
            </a:r>
            <a:br>
              <a:rPr lang="en-US" sz="4400" dirty="0">
                <a:solidFill>
                  <a:schemeClr val="accent2"/>
                </a:solidFill>
                <a:sym typeface="Arial"/>
              </a:rPr>
            </a:br>
            <a:endParaRPr lang="en-IN" dirty="0"/>
          </a:p>
        </p:txBody>
      </p:sp>
      <p:sp>
        <p:nvSpPr>
          <p:cNvPr id="3" name="Text Placeholder 2">
            <a:extLst>
              <a:ext uri="{FF2B5EF4-FFF2-40B4-BE49-F238E27FC236}">
                <a16:creationId xmlns:a16="http://schemas.microsoft.com/office/drawing/2014/main" id="{7FA11343-CE25-B365-8B3D-0D3E04E17740}"/>
              </a:ext>
            </a:extLst>
          </p:cNvPr>
          <p:cNvSpPr>
            <a:spLocks noGrp="1"/>
          </p:cNvSpPr>
          <p:nvPr>
            <p:ph type="body" idx="1"/>
          </p:nvPr>
        </p:nvSpPr>
        <p:spPr>
          <a:xfrm>
            <a:off x="318499" y="1320033"/>
            <a:ext cx="8229600" cy="5337621"/>
          </a:xfrm>
        </p:spPr>
        <p:txBody>
          <a:bodyPr/>
          <a:lstStyle/>
          <a:p>
            <a:pPr marL="25400" indent="0">
              <a:buNone/>
            </a:pPr>
            <a:r>
              <a:rPr lang="en-US" sz="2400" dirty="0">
                <a:solidFill>
                  <a:schemeClr val="accent2"/>
                </a:solidFill>
              </a:rPr>
              <a:t>Lambda Architecture of Data pipeline</a:t>
            </a:r>
          </a:p>
          <a:p>
            <a:endParaRPr lang="en-US" sz="2400" dirty="0">
              <a:solidFill>
                <a:schemeClr val="accent2"/>
              </a:solidFill>
            </a:endParaRPr>
          </a:p>
          <a:p>
            <a:pPr marL="25400" indent="0">
              <a:buNone/>
            </a:pPr>
            <a:endParaRPr lang="en-IN" sz="20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endParaRPr lang="en-IN" sz="1600" dirty="0">
              <a:solidFill>
                <a:schemeClr val="accent2"/>
              </a:solidFill>
            </a:endParaRPr>
          </a:p>
          <a:p>
            <a:pPr marL="25400" indent="0">
              <a:buNone/>
            </a:pPr>
            <a:r>
              <a:rPr lang="en-US" sz="2400" dirty="0">
                <a:solidFill>
                  <a:schemeClr val="accent2"/>
                </a:solidFill>
              </a:rPr>
              <a:t>The Lambda Architecture accounts for both a traditional batch data pipeline and a real-time data streaming pipeline. It also has a serving layer that responds to queries.</a:t>
            </a:r>
            <a:endParaRPr lang="en-IN" sz="2400" dirty="0">
              <a:solidFill>
                <a:schemeClr val="accent2"/>
              </a:solidFill>
            </a:endParaRPr>
          </a:p>
        </p:txBody>
      </p:sp>
      <p:pic>
        <p:nvPicPr>
          <p:cNvPr id="5" name="Picture 4">
            <a:extLst>
              <a:ext uri="{FF2B5EF4-FFF2-40B4-BE49-F238E27FC236}">
                <a16:creationId xmlns:a16="http://schemas.microsoft.com/office/drawing/2014/main" id="{BF26E2E6-DAAC-0736-6E91-325A80596B2B}"/>
              </a:ext>
            </a:extLst>
          </p:cNvPr>
          <p:cNvPicPr>
            <a:picLocks noChangeAspect="1"/>
          </p:cNvPicPr>
          <p:nvPr/>
        </p:nvPicPr>
        <p:blipFill>
          <a:blip r:embed="rId4"/>
          <a:stretch>
            <a:fillRect/>
          </a:stretch>
        </p:blipFill>
        <p:spPr>
          <a:xfrm>
            <a:off x="843195" y="2150004"/>
            <a:ext cx="7704904" cy="3172010"/>
          </a:xfrm>
          <a:prstGeom prst="rect">
            <a:avLst/>
          </a:prstGeom>
        </p:spPr>
      </p:pic>
    </p:spTree>
    <p:extLst>
      <p:ext uri="{BB962C8B-B14F-4D97-AF65-F5344CB8AC3E}">
        <p14:creationId xmlns:p14="http://schemas.microsoft.com/office/powerpoint/2010/main" val="3656351937"/>
      </p:ext>
    </p:extLst>
  </p:cSld>
  <p:clrMapOvr>
    <a:overrideClrMapping bg1="lt1" tx1="dk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ctrTitle"/>
          </p:nvPr>
        </p:nvSpPr>
        <p:spPr>
          <a:xfrm>
            <a:off x="13854" y="228601"/>
            <a:ext cx="8672945" cy="5333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0" i="0" u="none" strike="noStrike" cap="none" dirty="0">
                <a:solidFill>
                  <a:schemeClr val="accent2"/>
                </a:solidFill>
                <a:latin typeface="Calibri"/>
                <a:ea typeface="Calibri"/>
                <a:cs typeface="Calibri"/>
                <a:sym typeface="Calibri"/>
              </a:rPr>
              <a:t>Data Engineering concept</a:t>
            </a:r>
            <a:endParaRPr sz="2400" b="1" i="0" u="none" strike="noStrike" cap="none" dirty="0">
              <a:solidFill>
                <a:schemeClr val="accent2"/>
              </a:solidFill>
              <a:latin typeface="Arial"/>
              <a:ea typeface="Arial"/>
              <a:cs typeface="Arial"/>
              <a:sym typeface="Arial"/>
            </a:endParaRPr>
          </a:p>
        </p:txBody>
      </p:sp>
      <p:sp>
        <p:nvSpPr>
          <p:cNvPr id="110" name="Google Shape;110;p16"/>
          <p:cNvSpPr txBox="1">
            <a:spLocks noGrp="1"/>
          </p:cNvSpPr>
          <p:nvPr>
            <p:ph type="subTitle" idx="1"/>
          </p:nvPr>
        </p:nvSpPr>
        <p:spPr>
          <a:xfrm>
            <a:off x="152400" y="762000"/>
            <a:ext cx="8686800" cy="5791200"/>
          </a:xfrm>
          <a:prstGeom prst="rect">
            <a:avLst/>
          </a:prstGeom>
          <a:noFill/>
          <a:ln>
            <a:noFill/>
          </a:ln>
        </p:spPr>
        <p:txBody>
          <a:bodyPr spcFirstLastPara="1" wrap="square" lIns="91425" tIns="45700" rIns="91425" bIns="45700" anchor="t" anchorCtr="0">
            <a:noAutofit/>
          </a:bodyPr>
          <a:lstStyle/>
          <a:p>
            <a:pPr marL="0" marR="0" lvl="0" indent="0" algn="l" rtl="0">
              <a:spcBef>
                <a:spcPts val="480"/>
              </a:spcBef>
              <a:spcAft>
                <a:spcPts val="0"/>
              </a:spcAft>
              <a:buClr>
                <a:srgbClr val="888888"/>
              </a:buClr>
              <a:buSzPts val="2400"/>
              <a:buFont typeface="Arial"/>
              <a:buNone/>
            </a:pPr>
            <a:endParaRPr lang="en-US" sz="2400" dirty="0">
              <a:solidFill>
                <a:schemeClr val="accent2"/>
              </a:solidFill>
              <a:sym typeface="Arial"/>
            </a:endParaRPr>
          </a:p>
        </p:txBody>
      </p:sp>
      <p:pic>
        <p:nvPicPr>
          <p:cNvPr id="3" name="Picture 2">
            <a:extLst>
              <a:ext uri="{FF2B5EF4-FFF2-40B4-BE49-F238E27FC236}">
                <a16:creationId xmlns:a16="http://schemas.microsoft.com/office/drawing/2014/main" id="{D1E958FE-DE9F-FEB4-B31F-5341F5B9CAD7}"/>
              </a:ext>
            </a:extLst>
          </p:cNvPr>
          <p:cNvPicPr>
            <a:picLocks noChangeAspect="1"/>
          </p:cNvPicPr>
          <p:nvPr/>
        </p:nvPicPr>
        <p:blipFill>
          <a:blip r:embed="rId3"/>
          <a:stretch>
            <a:fillRect/>
          </a:stretch>
        </p:blipFill>
        <p:spPr>
          <a:xfrm>
            <a:off x="304800" y="732048"/>
            <a:ext cx="8381999" cy="5658478"/>
          </a:xfrm>
          <a:prstGeom prst="rect">
            <a:avLst/>
          </a:prstGeom>
        </p:spPr>
      </p:pic>
    </p:spTree>
    <p:extLst>
      <p:ext uri="{BB962C8B-B14F-4D97-AF65-F5344CB8AC3E}">
        <p14:creationId xmlns:p14="http://schemas.microsoft.com/office/powerpoint/2010/main" val="1028940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ctrTitle"/>
          </p:nvPr>
        </p:nvSpPr>
        <p:spPr>
          <a:xfrm>
            <a:off x="13854" y="228601"/>
            <a:ext cx="8672945" cy="5333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0" i="0" u="none" strike="noStrike" cap="none" dirty="0">
                <a:solidFill>
                  <a:schemeClr val="accent2"/>
                </a:solidFill>
                <a:latin typeface="Calibri"/>
                <a:ea typeface="Calibri"/>
                <a:cs typeface="Calibri"/>
                <a:sym typeface="Calibri"/>
              </a:rPr>
              <a:t>Data Engineering concept</a:t>
            </a:r>
            <a:endParaRPr sz="2400" b="1" i="0" u="none" strike="noStrike" cap="none" dirty="0">
              <a:solidFill>
                <a:schemeClr val="accent2"/>
              </a:solidFill>
              <a:latin typeface="Arial"/>
              <a:ea typeface="Arial"/>
              <a:cs typeface="Arial"/>
              <a:sym typeface="Arial"/>
            </a:endParaRPr>
          </a:p>
        </p:txBody>
      </p:sp>
      <p:sp>
        <p:nvSpPr>
          <p:cNvPr id="110" name="Google Shape;110;p16"/>
          <p:cNvSpPr txBox="1">
            <a:spLocks noGrp="1"/>
          </p:cNvSpPr>
          <p:nvPr>
            <p:ph type="subTitle" idx="1"/>
          </p:nvPr>
        </p:nvSpPr>
        <p:spPr>
          <a:xfrm>
            <a:off x="152400" y="762000"/>
            <a:ext cx="8686800" cy="5791200"/>
          </a:xfrm>
          <a:prstGeom prst="rect">
            <a:avLst/>
          </a:prstGeom>
          <a:noFill/>
          <a:ln>
            <a:noFill/>
          </a:ln>
        </p:spPr>
        <p:txBody>
          <a:bodyPr spcFirstLastPara="1" wrap="square" lIns="91425" tIns="45700" rIns="91425" bIns="45700" anchor="t" anchorCtr="0">
            <a:noAutofit/>
          </a:bodyPr>
          <a:lstStyle/>
          <a:p>
            <a:pPr marL="0" marR="0" lvl="0" indent="0" algn="l" rtl="0">
              <a:spcBef>
                <a:spcPts val="480"/>
              </a:spcBef>
              <a:spcAft>
                <a:spcPts val="0"/>
              </a:spcAft>
              <a:buClr>
                <a:srgbClr val="888888"/>
              </a:buClr>
              <a:buSzPts val="2400"/>
              <a:buFont typeface="Arial"/>
              <a:buNone/>
            </a:pPr>
            <a:endParaRPr lang="en-US" sz="2400" dirty="0">
              <a:solidFill>
                <a:schemeClr val="accent2"/>
              </a:solidFill>
              <a:sym typeface="Arial"/>
            </a:endParaRPr>
          </a:p>
        </p:txBody>
      </p:sp>
      <p:pic>
        <p:nvPicPr>
          <p:cNvPr id="4" name="Picture 3">
            <a:extLst>
              <a:ext uri="{FF2B5EF4-FFF2-40B4-BE49-F238E27FC236}">
                <a16:creationId xmlns:a16="http://schemas.microsoft.com/office/drawing/2014/main" id="{4169B491-FA68-DD75-B495-764C8FF2F8E3}"/>
              </a:ext>
            </a:extLst>
          </p:cNvPr>
          <p:cNvPicPr>
            <a:picLocks noChangeAspect="1"/>
          </p:cNvPicPr>
          <p:nvPr/>
        </p:nvPicPr>
        <p:blipFill>
          <a:blip r:embed="rId3"/>
          <a:stretch>
            <a:fillRect/>
          </a:stretch>
        </p:blipFill>
        <p:spPr>
          <a:xfrm>
            <a:off x="304799" y="904126"/>
            <a:ext cx="8520545" cy="5649074"/>
          </a:xfrm>
          <a:prstGeom prst="rect">
            <a:avLst/>
          </a:prstGeom>
        </p:spPr>
      </p:pic>
    </p:spTree>
    <p:extLst>
      <p:ext uri="{BB962C8B-B14F-4D97-AF65-F5344CB8AC3E}">
        <p14:creationId xmlns:p14="http://schemas.microsoft.com/office/powerpoint/2010/main" val="1512062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ctrTitle"/>
          </p:nvPr>
        </p:nvSpPr>
        <p:spPr>
          <a:xfrm>
            <a:off x="13854" y="228601"/>
            <a:ext cx="8672945" cy="5333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0" i="0" u="none" strike="noStrike" cap="none" dirty="0">
                <a:solidFill>
                  <a:schemeClr val="accent2"/>
                </a:solidFill>
                <a:latin typeface="Calibri"/>
                <a:ea typeface="Calibri"/>
                <a:cs typeface="Calibri"/>
                <a:sym typeface="Calibri"/>
              </a:rPr>
              <a:t>Technologies stack for </a:t>
            </a:r>
            <a:r>
              <a:rPr lang="en-GB" sz="2400" b="0" i="0" u="none" strike="noStrike" cap="none">
                <a:solidFill>
                  <a:schemeClr val="accent2"/>
                </a:solidFill>
                <a:latin typeface="Calibri"/>
                <a:ea typeface="Calibri"/>
                <a:cs typeface="Calibri"/>
                <a:sym typeface="Calibri"/>
              </a:rPr>
              <a:t>Data engineering jobs</a:t>
            </a:r>
            <a:endParaRPr sz="2400" b="1" i="0" u="none" strike="noStrike" cap="none" dirty="0">
              <a:solidFill>
                <a:schemeClr val="accent2"/>
              </a:solidFill>
              <a:latin typeface="Arial"/>
              <a:ea typeface="Arial"/>
              <a:cs typeface="Arial"/>
              <a:sym typeface="Arial"/>
            </a:endParaRPr>
          </a:p>
        </p:txBody>
      </p:sp>
      <p:sp>
        <p:nvSpPr>
          <p:cNvPr id="110" name="Google Shape;110;p16"/>
          <p:cNvSpPr txBox="1">
            <a:spLocks noGrp="1"/>
          </p:cNvSpPr>
          <p:nvPr>
            <p:ph type="subTitle" idx="1"/>
          </p:nvPr>
        </p:nvSpPr>
        <p:spPr>
          <a:xfrm>
            <a:off x="152400" y="762000"/>
            <a:ext cx="8686800" cy="5791200"/>
          </a:xfrm>
          <a:prstGeom prst="rect">
            <a:avLst/>
          </a:prstGeom>
          <a:noFill/>
          <a:ln>
            <a:noFill/>
          </a:ln>
        </p:spPr>
        <p:txBody>
          <a:bodyPr spcFirstLastPara="1" wrap="square" lIns="91425" tIns="45700" rIns="91425" bIns="45700" anchor="t" anchorCtr="0">
            <a:noAutofit/>
          </a:bodyPr>
          <a:lstStyle/>
          <a:p>
            <a:pPr marL="0" marR="0" lvl="0" indent="0" algn="l" rtl="0">
              <a:spcBef>
                <a:spcPts val="480"/>
              </a:spcBef>
              <a:spcAft>
                <a:spcPts val="0"/>
              </a:spcAft>
              <a:buClr>
                <a:srgbClr val="888888"/>
              </a:buClr>
              <a:buSzPts val="2400"/>
              <a:buFont typeface="Arial"/>
              <a:buNone/>
            </a:pPr>
            <a:endParaRPr lang="en-US" sz="2400" dirty="0">
              <a:solidFill>
                <a:schemeClr val="accent2"/>
              </a:solidFill>
              <a:sym typeface="Arial"/>
            </a:endParaRPr>
          </a:p>
        </p:txBody>
      </p:sp>
      <p:pic>
        <p:nvPicPr>
          <p:cNvPr id="3" name="Picture 2">
            <a:extLst>
              <a:ext uri="{FF2B5EF4-FFF2-40B4-BE49-F238E27FC236}">
                <a16:creationId xmlns:a16="http://schemas.microsoft.com/office/drawing/2014/main" id="{A67CBBA9-1CEA-8B73-9495-9A68413534B9}"/>
              </a:ext>
            </a:extLst>
          </p:cNvPr>
          <p:cNvPicPr>
            <a:picLocks noChangeAspect="1"/>
          </p:cNvPicPr>
          <p:nvPr/>
        </p:nvPicPr>
        <p:blipFill>
          <a:blip r:embed="rId3"/>
          <a:stretch>
            <a:fillRect/>
          </a:stretch>
        </p:blipFill>
        <p:spPr>
          <a:xfrm>
            <a:off x="304800" y="842481"/>
            <a:ext cx="8381999" cy="5938463"/>
          </a:xfrm>
          <a:prstGeom prst="rect">
            <a:avLst/>
          </a:prstGeom>
        </p:spPr>
      </p:pic>
    </p:spTree>
    <p:extLst>
      <p:ext uri="{BB962C8B-B14F-4D97-AF65-F5344CB8AC3E}">
        <p14:creationId xmlns:p14="http://schemas.microsoft.com/office/powerpoint/2010/main" val="232262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ctrTitle"/>
          </p:nvPr>
        </p:nvSpPr>
        <p:spPr>
          <a:xfrm>
            <a:off x="0" y="152400"/>
            <a:ext cx="8672945" cy="533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Arial"/>
              <a:buNone/>
            </a:pPr>
            <a:r>
              <a:rPr lang="en-GB" sz="2400" b="1" i="0" u="none" strike="noStrike" cap="none" dirty="0">
                <a:solidFill>
                  <a:schemeClr val="accent2"/>
                </a:solidFill>
                <a:latin typeface="Arial"/>
                <a:ea typeface="Arial"/>
                <a:cs typeface="Arial"/>
                <a:sym typeface="Arial"/>
              </a:rPr>
              <a:t>The Data </a:t>
            </a:r>
            <a:r>
              <a:rPr lang="en-GB" sz="2400" b="1" dirty="0">
                <a:solidFill>
                  <a:schemeClr val="accent2"/>
                </a:solidFill>
                <a:latin typeface="Arial"/>
                <a:ea typeface="Arial"/>
                <a:cs typeface="Arial"/>
                <a:sym typeface="Arial"/>
              </a:rPr>
              <a:t>Engineering roles prediction</a:t>
            </a:r>
            <a:endParaRPr sz="2400" b="1" i="0" u="none" strike="noStrike" cap="none" dirty="0">
              <a:solidFill>
                <a:schemeClr val="accent2"/>
              </a:solidFill>
              <a:latin typeface="Arial"/>
              <a:ea typeface="Arial"/>
              <a:cs typeface="Arial"/>
              <a:sym typeface="Arial"/>
            </a:endParaRPr>
          </a:p>
        </p:txBody>
      </p:sp>
      <p:sp>
        <p:nvSpPr>
          <p:cNvPr id="124" name="Google Shape;124;p17"/>
          <p:cNvSpPr txBox="1">
            <a:spLocks noGrp="1"/>
          </p:cNvSpPr>
          <p:nvPr>
            <p:ph type="subTitle" idx="1"/>
          </p:nvPr>
        </p:nvSpPr>
        <p:spPr>
          <a:xfrm>
            <a:off x="228600" y="685800"/>
            <a:ext cx="8534400" cy="6019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480"/>
              </a:spcBef>
              <a:spcAft>
                <a:spcPts val="0"/>
              </a:spcAft>
              <a:buClr>
                <a:srgbClr val="888888"/>
              </a:buClr>
              <a:buSzPts val="2400"/>
              <a:buFont typeface="Arial"/>
              <a:buNone/>
            </a:pPr>
            <a:endParaRPr sz="2400" b="0" i="0" u="none" strike="noStrike" cap="none" dirty="0">
              <a:solidFill>
                <a:schemeClr val="accent2"/>
              </a:solidFill>
              <a:latin typeface="Arial"/>
              <a:ea typeface="Arial"/>
              <a:cs typeface="Arial"/>
              <a:sym typeface="Arial"/>
            </a:endParaRPr>
          </a:p>
        </p:txBody>
      </p:sp>
      <p:pic>
        <p:nvPicPr>
          <p:cNvPr id="3" name="Picture 2">
            <a:extLst>
              <a:ext uri="{FF2B5EF4-FFF2-40B4-BE49-F238E27FC236}">
                <a16:creationId xmlns:a16="http://schemas.microsoft.com/office/drawing/2014/main" id="{6E0DE82A-082F-4EF6-7DBE-EA13C223E083}"/>
              </a:ext>
            </a:extLst>
          </p:cNvPr>
          <p:cNvPicPr>
            <a:picLocks noChangeAspect="1"/>
          </p:cNvPicPr>
          <p:nvPr/>
        </p:nvPicPr>
        <p:blipFill>
          <a:blip r:embed="rId3"/>
          <a:stretch>
            <a:fillRect/>
          </a:stretch>
        </p:blipFill>
        <p:spPr>
          <a:xfrm>
            <a:off x="228600" y="1726362"/>
            <a:ext cx="8444345" cy="457169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ctrTitle"/>
          </p:nvPr>
        </p:nvSpPr>
        <p:spPr>
          <a:xfrm>
            <a:off x="0" y="152400"/>
            <a:ext cx="8672945" cy="533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Arial"/>
              <a:buNone/>
            </a:pPr>
            <a:r>
              <a:rPr lang="en-GB" sz="2400" b="1" i="0" u="none" strike="noStrike" cap="none" dirty="0">
                <a:solidFill>
                  <a:schemeClr val="accent2"/>
                </a:solidFill>
                <a:latin typeface="Arial"/>
                <a:ea typeface="Arial"/>
                <a:cs typeface="Arial"/>
                <a:sym typeface="Arial"/>
              </a:rPr>
              <a:t>Resource</a:t>
            </a:r>
            <a:r>
              <a:rPr lang="en-GB" sz="2400" b="1" dirty="0">
                <a:solidFill>
                  <a:schemeClr val="accent2"/>
                </a:solidFill>
                <a:latin typeface="Arial"/>
                <a:ea typeface="Arial"/>
                <a:cs typeface="Arial"/>
                <a:sym typeface="Arial"/>
              </a:rPr>
              <a:t>s for Data engineering concepts – good to read</a:t>
            </a:r>
            <a:endParaRPr sz="2400" b="1" i="0" u="none" strike="noStrike" cap="none" dirty="0">
              <a:solidFill>
                <a:schemeClr val="accent2"/>
              </a:solidFill>
              <a:latin typeface="Arial"/>
              <a:ea typeface="Arial"/>
              <a:cs typeface="Arial"/>
              <a:sym typeface="Arial"/>
            </a:endParaRPr>
          </a:p>
        </p:txBody>
      </p:sp>
      <p:sp>
        <p:nvSpPr>
          <p:cNvPr id="124" name="Google Shape;124;p17"/>
          <p:cNvSpPr txBox="1">
            <a:spLocks noGrp="1"/>
          </p:cNvSpPr>
          <p:nvPr>
            <p:ph type="subTitle" idx="1"/>
          </p:nvPr>
        </p:nvSpPr>
        <p:spPr>
          <a:xfrm>
            <a:off x="228600" y="685800"/>
            <a:ext cx="8534400" cy="6019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480"/>
              </a:spcBef>
              <a:spcAft>
                <a:spcPts val="0"/>
              </a:spcAft>
              <a:buClr>
                <a:srgbClr val="888888"/>
              </a:buClr>
              <a:buSzPts val="2400"/>
              <a:buFont typeface="Arial"/>
              <a:buNone/>
            </a:pPr>
            <a:r>
              <a:rPr lang="en-IN" sz="2400" b="0" i="0" u="none" strike="noStrike" cap="none" dirty="0">
                <a:solidFill>
                  <a:schemeClr val="accent2"/>
                </a:solidFill>
                <a:latin typeface="Arial"/>
                <a:ea typeface="Arial"/>
                <a:cs typeface="Arial"/>
                <a:sym typeface="Arial"/>
                <a:hlinkClick r:id="rId3"/>
              </a:rPr>
              <a:t>https://www.altexsoft.com/blog/datascience/what-is-data-engineering-explaining-data-pipeline-data-warehouse-and-data-engineer-role/</a:t>
            </a:r>
            <a:endParaRPr lang="en-IN" sz="2400" b="0" i="0" u="none" strike="noStrike" cap="none" dirty="0">
              <a:solidFill>
                <a:schemeClr val="accent2"/>
              </a:solidFill>
              <a:latin typeface="Arial"/>
              <a:ea typeface="Arial"/>
              <a:cs typeface="Arial"/>
              <a:sym typeface="Arial"/>
            </a:endParaRPr>
          </a:p>
          <a:p>
            <a:pPr marL="0" marR="0" lvl="0" indent="0" algn="l" rtl="0">
              <a:lnSpc>
                <a:spcPct val="90000"/>
              </a:lnSpc>
              <a:spcBef>
                <a:spcPts val="480"/>
              </a:spcBef>
              <a:spcAft>
                <a:spcPts val="0"/>
              </a:spcAft>
              <a:buClr>
                <a:srgbClr val="888888"/>
              </a:buClr>
              <a:buSzPts val="2400"/>
              <a:buFont typeface="Arial"/>
              <a:buNone/>
            </a:pPr>
            <a:endParaRPr lang="en-IN" sz="2400" dirty="0">
              <a:solidFill>
                <a:schemeClr val="accent2"/>
              </a:solidFill>
              <a:latin typeface="Arial"/>
              <a:ea typeface="Arial"/>
              <a:cs typeface="Arial"/>
              <a:sym typeface="Arial"/>
            </a:endParaRPr>
          </a:p>
          <a:p>
            <a:pPr marL="0" marR="0" lvl="0" indent="0" algn="l" rtl="0">
              <a:lnSpc>
                <a:spcPct val="90000"/>
              </a:lnSpc>
              <a:spcBef>
                <a:spcPts val="480"/>
              </a:spcBef>
              <a:spcAft>
                <a:spcPts val="0"/>
              </a:spcAft>
              <a:buClr>
                <a:srgbClr val="888888"/>
              </a:buClr>
              <a:buSzPts val="2400"/>
              <a:buFont typeface="Arial"/>
              <a:buNone/>
            </a:pPr>
            <a:r>
              <a:rPr lang="en-IN" sz="2400" b="0" i="0" u="none" strike="noStrike" cap="none" dirty="0">
                <a:solidFill>
                  <a:schemeClr val="accent2"/>
                </a:solidFill>
                <a:latin typeface="Arial"/>
                <a:ea typeface="Arial"/>
                <a:cs typeface="Arial"/>
                <a:sym typeface="Arial"/>
                <a:hlinkClick r:id="rId4"/>
              </a:rPr>
              <a:t>https://mindtitan.com/resources/blog/what-is-data-engineering/</a:t>
            </a:r>
            <a:endParaRPr lang="en-IN" sz="2400" b="0" i="0" u="none" strike="noStrike" cap="none" dirty="0">
              <a:solidFill>
                <a:schemeClr val="accent2"/>
              </a:solidFill>
              <a:latin typeface="Arial"/>
              <a:ea typeface="Arial"/>
              <a:cs typeface="Arial"/>
              <a:sym typeface="Arial"/>
            </a:endParaRPr>
          </a:p>
          <a:p>
            <a:pPr marL="0" marR="0" lvl="0" indent="0" algn="l" rtl="0">
              <a:lnSpc>
                <a:spcPct val="90000"/>
              </a:lnSpc>
              <a:spcBef>
                <a:spcPts val="480"/>
              </a:spcBef>
              <a:spcAft>
                <a:spcPts val="0"/>
              </a:spcAft>
              <a:buClr>
                <a:srgbClr val="888888"/>
              </a:buClr>
              <a:buSzPts val="2400"/>
              <a:buFont typeface="Arial"/>
              <a:buNone/>
            </a:pPr>
            <a:endParaRPr lang="en-IN" sz="2400" dirty="0">
              <a:solidFill>
                <a:schemeClr val="accent2"/>
              </a:solidFill>
              <a:latin typeface="Arial"/>
              <a:ea typeface="Arial"/>
              <a:cs typeface="Arial"/>
              <a:sym typeface="Arial"/>
            </a:endParaRPr>
          </a:p>
          <a:p>
            <a:pPr marL="0" marR="0" lvl="0" indent="0" algn="l" rtl="0">
              <a:lnSpc>
                <a:spcPct val="90000"/>
              </a:lnSpc>
              <a:spcBef>
                <a:spcPts val="480"/>
              </a:spcBef>
              <a:spcAft>
                <a:spcPts val="0"/>
              </a:spcAft>
              <a:buClr>
                <a:srgbClr val="888888"/>
              </a:buClr>
              <a:buSzPts val="2400"/>
              <a:buFont typeface="Arial"/>
              <a:buNone/>
            </a:pPr>
            <a:r>
              <a:rPr lang="en-IN" sz="2400" b="0" i="0" u="none" strike="noStrike" cap="none" dirty="0">
                <a:solidFill>
                  <a:schemeClr val="accent2"/>
                </a:solidFill>
                <a:latin typeface="Arial"/>
                <a:ea typeface="Arial"/>
                <a:cs typeface="Arial"/>
                <a:sym typeface="Arial"/>
                <a:hlinkClick r:id="rId5"/>
              </a:rPr>
              <a:t>https://intellipaat.com/blog/what-is-data-engineering/</a:t>
            </a:r>
            <a:endParaRPr lang="en-IN" sz="2400" b="0" i="0" u="none" strike="noStrike" cap="none" dirty="0">
              <a:solidFill>
                <a:schemeClr val="accent2"/>
              </a:solidFill>
              <a:latin typeface="Arial"/>
              <a:ea typeface="Arial"/>
              <a:cs typeface="Arial"/>
              <a:sym typeface="Arial"/>
            </a:endParaRPr>
          </a:p>
          <a:p>
            <a:pPr marL="0" marR="0" lvl="0" indent="0" algn="l" rtl="0">
              <a:lnSpc>
                <a:spcPct val="90000"/>
              </a:lnSpc>
              <a:spcBef>
                <a:spcPts val="480"/>
              </a:spcBef>
              <a:spcAft>
                <a:spcPts val="0"/>
              </a:spcAft>
              <a:buClr>
                <a:srgbClr val="888888"/>
              </a:buClr>
              <a:buSzPts val="2400"/>
              <a:buFont typeface="Arial"/>
              <a:buNone/>
            </a:pPr>
            <a:endParaRPr sz="2400" b="0" i="0" u="none" strike="noStrike" cap="none" dirty="0">
              <a:solidFill>
                <a:schemeClr val="accent2"/>
              </a:solidFill>
              <a:latin typeface="Arial"/>
              <a:ea typeface="Arial"/>
              <a:cs typeface="Arial"/>
              <a:sym typeface="Arial"/>
            </a:endParaRPr>
          </a:p>
        </p:txBody>
      </p:sp>
    </p:spTree>
    <p:extLst>
      <p:ext uri="{BB962C8B-B14F-4D97-AF65-F5344CB8AC3E}">
        <p14:creationId xmlns:p14="http://schemas.microsoft.com/office/powerpoint/2010/main" val="161572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ctrTitle"/>
          </p:nvPr>
        </p:nvSpPr>
        <p:spPr>
          <a:xfrm>
            <a:off x="0" y="152400"/>
            <a:ext cx="8672945" cy="609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Arial"/>
              <a:buNone/>
            </a:pPr>
            <a:r>
              <a:rPr lang="en-GB" sz="2400" b="1" i="0" u="none" strike="noStrike" cap="none">
                <a:solidFill>
                  <a:schemeClr val="accent2"/>
                </a:solidFill>
                <a:latin typeface="Arial"/>
                <a:ea typeface="Arial"/>
                <a:cs typeface="Arial"/>
                <a:sym typeface="Arial"/>
              </a:rPr>
              <a:t>Agenda</a:t>
            </a:r>
            <a:endParaRPr sz="2400" b="1" i="0" u="none" strike="noStrike" cap="none">
              <a:solidFill>
                <a:schemeClr val="accent2"/>
              </a:solidFill>
              <a:latin typeface="Arial"/>
              <a:ea typeface="Arial"/>
              <a:cs typeface="Arial"/>
              <a:sym typeface="Arial"/>
            </a:endParaRPr>
          </a:p>
        </p:txBody>
      </p:sp>
      <p:sp>
        <p:nvSpPr>
          <p:cNvPr id="91" name="Google Shape;91;p14"/>
          <p:cNvSpPr txBox="1">
            <a:spLocks noGrp="1"/>
          </p:cNvSpPr>
          <p:nvPr>
            <p:ph type="subTitle" idx="1"/>
          </p:nvPr>
        </p:nvSpPr>
        <p:spPr>
          <a:xfrm>
            <a:off x="0" y="685800"/>
            <a:ext cx="8534400" cy="5943600"/>
          </a:xfrm>
          <a:prstGeom prst="rect">
            <a:avLst/>
          </a:prstGeom>
          <a:noFill/>
          <a:ln>
            <a:noFill/>
          </a:ln>
        </p:spPr>
        <p:txBody>
          <a:bodyPr spcFirstLastPara="1" wrap="square" lIns="91425" tIns="45700" rIns="91425" bIns="45700" anchor="t" anchorCtr="0">
            <a:noAutofit/>
          </a:bodyPr>
          <a:lstStyle/>
          <a:p>
            <a:pPr marL="0" marR="0" lvl="0" indent="97155" algn="l" rtl="0">
              <a:lnSpc>
                <a:spcPct val="70000"/>
              </a:lnSpc>
              <a:spcBef>
                <a:spcPts val="0"/>
              </a:spcBef>
              <a:spcAft>
                <a:spcPts val="0"/>
              </a:spcAft>
              <a:buClr>
                <a:srgbClr val="888888"/>
              </a:buClr>
              <a:buSzPts val="1530"/>
              <a:buFont typeface="Noto Sans Symbols"/>
              <a:buNone/>
            </a:pP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chemeClr val="accent2"/>
              </a:buClr>
              <a:buSzPts val="1530"/>
              <a:buFont typeface="Noto Sans Symbols"/>
              <a:buChar char="➢"/>
            </a:pPr>
            <a:r>
              <a:rPr lang="en-GB" sz="1530" b="1" i="1" u="none" strike="noStrike" cap="none" dirty="0">
                <a:solidFill>
                  <a:schemeClr val="accent2"/>
                </a:solidFill>
                <a:latin typeface="Arial"/>
                <a:ea typeface="Arial"/>
                <a:cs typeface="Arial"/>
                <a:sym typeface="Arial"/>
              </a:rPr>
              <a:t>Understanding Data </a:t>
            </a:r>
          </a:p>
          <a:p>
            <a:pPr marL="0" marR="0" lvl="0" indent="0" algn="l" rtl="0">
              <a:lnSpc>
                <a:spcPct val="70000"/>
              </a:lnSpc>
              <a:spcBef>
                <a:spcPts val="306"/>
              </a:spcBef>
              <a:spcAft>
                <a:spcPts val="0"/>
              </a:spcAft>
              <a:buClr>
                <a:schemeClr val="accent2"/>
              </a:buClr>
              <a:buSzPts val="1530"/>
              <a:buFont typeface="Noto Sans Symbols"/>
              <a:buChar char="➢"/>
            </a:pPr>
            <a:endParaRPr lang="en-GB"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chemeClr val="accent2"/>
              </a:buClr>
              <a:buSzPts val="1530"/>
              <a:buFont typeface="Noto Sans Symbols"/>
              <a:buChar char="➢"/>
            </a:pPr>
            <a:r>
              <a:rPr lang="en-GB" sz="1530" b="1" i="1" dirty="0">
                <a:solidFill>
                  <a:schemeClr val="accent2"/>
                </a:solidFill>
                <a:latin typeface="Arial"/>
                <a:cs typeface="Arial"/>
                <a:sym typeface="Arial"/>
              </a:rPr>
              <a:t>Understanding Data Engineering</a:t>
            </a: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rgbClr val="888888"/>
              </a:buClr>
              <a:buSzPts val="1530"/>
              <a:buFont typeface="Arial"/>
              <a:buNone/>
            </a:pP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chemeClr val="accent2"/>
              </a:buClr>
              <a:buSzPts val="1530"/>
              <a:buFont typeface="Noto Sans Symbols"/>
              <a:buChar char="➢"/>
            </a:pPr>
            <a:r>
              <a:rPr lang="en-GB" sz="1530" b="1" i="1" u="none" strike="noStrike" cap="none" dirty="0">
                <a:solidFill>
                  <a:schemeClr val="accent2"/>
                </a:solidFill>
                <a:latin typeface="Arial"/>
                <a:ea typeface="Arial"/>
                <a:cs typeface="Arial"/>
                <a:sym typeface="Arial"/>
              </a:rPr>
              <a:t>The Data Challenge</a:t>
            </a:r>
          </a:p>
          <a:p>
            <a:pPr marL="0" marR="0" lvl="0" indent="0" algn="l" rtl="0">
              <a:lnSpc>
                <a:spcPct val="70000"/>
              </a:lnSpc>
              <a:spcBef>
                <a:spcPts val="306"/>
              </a:spcBef>
              <a:spcAft>
                <a:spcPts val="0"/>
              </a:spcAft>
              <a:buClr>
                <a:schemeClr val="accent2"/>
              </a:buClr>
              <a:buSzPts val="1530"/>
              <a:buFont typeface="Noto Sans Symbols"/>
              <a:buChar char="➢"/>
            </a:pPr>
            <a:endParaRPr lang="en-GB" sz="1530" b="1" i="1" dirty="0">
              <a:solidFill>
                <a:schemeClr val="accent2"/>
              </a:solidFill>
              <a:latin typeface="Arial"/>
              <a:cs typeface="Arial"/>
              <a:sym typeface="Arial"/>
            </a:endParaRPr>
          </a:p>
          <a:p>
            <a:pPr marL="0" marR="0" lvl="0" indent="0" algn="l" rtl="0">
              <a:lnSpc>
                <a:spcPct val="70000"/>
              </a:lnSpc>
              <a:spcBef>
                <a:spcPts val="306"/>
              </a:spcBef>
              <a:spcAft>
                <a:spcPts val="0"/>
              </a:spcAft>
              <a:buClr>
                <a:schemeClr val="accent2"/>
              </a:buClr>
              <a:buSzPts val="1530"/>
              <a:buFont typeface="Noto Sans Symbols"/>
              <a:buChar char="➢"/>
            </a:pPr>
            <a:r>
              <a:rPr lang="en-GB" sz="1530" b="1" i="1" dirty="0">
                <a:solidFill>
                  <a:schemeClr val="accent2"/>
                </a:solidFill>
                <a:latin typeface="Arial"/>
                <a:cs typeface="Arial"/>
                <a:sym typeface="Arial"/>
              </a:rPr>
              <a:t>Data warehouse – Data mart</a:t>
            </a: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rgbClr val="888888"/>
              </a:buClr>
              <a:buSzPts val="1530"/>
              <a:buFont typeface="Arial"/>
              <a:buNone/>
            </a:pP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chemeClr val="accent2"/>
              </a:buClr>
              <a:buSzPts val="1530"/>
              <a:buFont typeface="Noto Sans Symbols"/>
              <a:buChar char="➢"/>
            </a:pPr>
            <a:r>
              <a:rPr lang="en-GB" sz="1530" b="1" i="1" u="none" strike="noStrike" cap="none" dirty="0">
                <a:solidFill>
                  <a:schemeClr val="accent2"/>
                </a:solidFill>
                <a:latin typeface="Arial"/>
                <a:ea typeface="Arial"/>
                <a:cs typeface="Arial"/>
                <a:sym typeface="Arial"/>
              </a:rPr>
              <a:t>Understanding Big Data</a:t>
            </a: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rgbClr val="888888"/>
              </a:buClr>
              <a:buSzPts val="1530"/>
              <a:buFont typeface="Arial"/>
              <a:buNone/>
            </a:pP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chemeClr val="accent2"/>
              </a:buClr>
              <a:buSzPts val="1530"/>
              <a:buFont typeface="Noto Sans Symbols"/>
              <a:buChar char="➢"/>
            </a:pPr>
            <a:r>
              <a:rPr lang="en-GB" sz="1530" b="1" i="1" u="none" strike="noStrike" cap="none" dirty="0">
                <a:solidFill>
                  <a:schemeClr val="accent2"/>
                </a:solidFill>
                <a:latin typeface="Arial"/>
                <a:ea typeface="Arial"/>
                <a:cs typeface="Arial"/>
                <a:sym typeface="Arial"/>
              </a:rPr>
              <a:t>Big data Technology Landscape.</a:t>
            </a: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rgbClr val="888888"/>
              </a:buClr>
              <a:buSzPts val="1530"/>
              <a:buFont typeface="Arial"/>
              <a:buNone/>
            </a:pP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chemeClr val="accent2"/>
              </a:buClr>
              <a:buSzPts val="1530"/>
              <a:buFont typeface="Noto Sans Symbols"/>
              <a:buChar char="➢"/>
            </a:pPr>
            <a:r>
              <a:rPr lang="en-GB" sz="1530" b="1" i="1" u="none" strike="noStrike" cap="none" dirty="0">
                <a:solidFill>
                  <a:schemeClr val="accent2"/>
                </a:solidFill>
                <a:latin typeface="Arial"/>
                <a:ea typeface="Arial"/>
                <a:cs typeface="Arial"/>
                <a:sym typeface="Arial"/>
              </a:rPr>
              <a:t>Big Data Use Cases</a:t>
            </a:r>
            <a:endParaRPr sz="1530" b="1" i="1" u="none" strike="noStrike" cap="none" dirty="0">
              <a:solidFill>
                <a:schemeClr val="accent2"/>
              </a:solidFill>
              <a:latin typeface="Arial"/>
              <a:ea typeface="Arial"/>
              <a:cs typeface="Arial"/>
              <a:sym typeface="Arial"/>
            </a:endParaRPr>
          </a:p>
          <a:p>
            <a:pPr marL="0" marR="0" lvl="0" indent="97155" algn="l" rtl="0">
              <a:lnSpc>
                <a:spcPct val="70000"/>
              </a:lnSpc>
              <a:spcBef>
                <a:spcPts val="306"/>
              </a:spcBef>
              <a:spcAft>
                <a:spcPts val="0"/>
              </a:spcAft>
              <a:buClr>
                <a:srgbClr val="888888"/>
              </a:buClr>
              <a:buSzPts val="1530"/>
              <a:buFont typeface="Noto Sans Symbols"/>
              <a:buNone/>
            </a:pP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chemeClr val="accent2"/>
              </a:buClr>
              <a:buSzPts val="1530"/>
              <a:buFont typeface="Noto Sans Symbols"/>
              <a:buChar char="➢"/>
            </a:pPr>
            <a:r>
              <a:rPr lang="en-GB" sz="1530" b="1" i="1" u="none" strike="noStrike" cap="none" dirty="0">
                <a:solidFill>
                  <a:schemeClr val="accent2"/>
                </a:solidFill>
                <a:latin typeface="Arial"/>
                <a:ea typeface="Arial"/>
                <a:cs typeface="Arial"/>
                <a:sym typeface="Arial"/>
              </a:rPr>
              <a:t>Big data Enablers</a:t>
            </a:r>
            <a:endParaRPr sz="1530" b="1" i="1" u="none" strike="noStrike" cap="none" dirty="0">
              <a:solidFill>
                <a:schemeClr val="accent2"/>
              </a:solidFill>
              <a:latin typeface="Arial"/>
              <a:ea typeface="Arial"/>
              <a:cs typeface="Arial"/>
              <a:sym typeface="Arial"/>
            </a:endParaRPr>
          </a:p>
          <a:p>
            <a:pPr marL="0" marR="0" lvl="0" indent="97155" algn="l" rtl="0">
              <a:lnSpc>
                <a:spcPct val="70000"/>
              </a:lnSpc>
              <a:spcBef>
                <a:spcPts val="306"/>
              </a:spcBef>
              <a:spcAft>
                <a:spcPts val="0"/>
              </a:spcAft>
              <a:buClr>
                <a:srgbClr val="888888"/>
              </a:buClr>
              <a:buSzPts val="1530"/>
              <a:buFont typeface="Noto Sans Symbols"/>
              <a:buNone/>
            </a:pP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chemeClr val="accent2"/>
              </a:buClr>
              <a:buSzPts val="1530"/>
              <a:buFont typeface="Noto Sans Symbols"/>
              <a:buChar char="➢"/>
            </a:pPr>
            <a:r>
              <a:rPr lang="en-GB" sz="1530" b="1" i="1" u="none" strike="noStrike" cap="none" dirty="0">
                <a:solidFill>
                  <a:schemeClr val="accent2"/>
                </a:solidFill>
                <a:latin typeface="Arial"/>
                <a:ea typeface="Arial"/>
                <a:cs typeface="Arial"/>
                <a:sym typeface="Arial"/>
              </a:rPr>
              <a:t>Big Data market</a:t>
            </a:r>
            <a:endParaRPr sz="1530" b="1" i="1" u="none" strike="noStrike" cap="none" dirty="0">
              <a:solidFill>
                <a:schemeClr val="accent2"/>
              </a:solidFill>
              <a:latin typeface="Arial"/>
              <a:ea typeface="Arial"/>
              <a:cs typeface="Arial"/>
              <a:sym typeface="Arial"/>
            </a:endParaRPr>
          </a:p>
          <a:p>
            <a:pPr marL="0" marR="0" lvl="0" indent="97155" algn="l" rtl="0">
              <a:lnSpc>
                <a:spcPct val="70000"/>
              </a:lnSpc>
              <a:spcBef>
                <a:spcPts val="306"/>
              </a:spcBef>
              <a:spcAft>
                <a:spcPts val="0"/>
              </a:spcAft>
              <a:buClr>
                <a:srgbClr val="888888"/>
              </a:buClr>
              <a:buSzPts val="1530"/>
              <a:buFont typeface="Noto Sans Symbols"/>
              <a:buNone/>
            </a:pP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chemeClr val="accent2"/>
              </a:buClr>
              <a:buSzPts val="1530"/>
              <a:buFont typeface="Noto Sans Symbols"/>
              <a:buChar char="➢"/>
            </a:pPr>
            <a:r>
              <a:rPr lang="en-GB" sz="1530" b="1" i="1" u="none" strike="noStrike" cap="none" dirty="0">
                <a:solidFill>
                  <a:schemeClr val="accent2"/>
                </a:solidFill>
                <a:latin typeface="Arial"/>
                <a:ea typeface="Arial"/>
                <a:cs typeface="Arial"/>
                <a:sym typeface="Arial"/>
              </a:rPr>
              <a:t>Limitations of conventional BI </a:t>
            </a:r>
            <a:endParaRPr sz="1530" b="1" i="1" u="none" strike="noStrike" cap="none" dirty="0">
              <a:solidFill>
                <a:schemeClr val="accent2"/>
              </a:solidFill>
              <a:latin typeface="Arial"/>
              <a:ea typeface="Arial"/>
              <a:cs typeface="Arial"/>
              <a:sym typeface="Arial"/>
            </a:endParaRPr>
          </a:p>
          <a:p>
            <a:pPr marL="0" marR="0" lvl="0" indent="97155" algn="l" rtl="0">
              <a:lnSpc>
                <a:spcPct val="70000"/>
              </a:lnSpc>
              <a:spcBef>
                <a:spcPts val="306"/>
              </a:spcBef>
              <a:spcAft>
                <a:spcPts val="0"/>
              </a:spcAft>
              <a:buClr>
                <a:srgbClr val="888888"/>
              </a:buClr>
              <a:buSzPts val="1530"/>
              <a:buFont typeface="Noto Sans Symbols"/>
              <a:buNone/>
            </a:pPr>
            <a:endParaRPr sz="1530" b="1" i="1" u="none" strike="noStrike" cap="none" dirty="0">
              <a:solidFill>
                <a:schemeClr val="accent2"/>
              </a:solidFill>
              <a:latin typeface="Arial"/>
              <a:ea typeface="Arial"/>
              <a:cs typeface="Arial"/>
              <a:sym typeface="Arial"/>
            </a:endParaRPr>
          </a:p>
          <a:p>
            <a:pPr marL="0" marR="0" lvl="0" indent="0" algn="l" rtl="0">
              <a:lnSpc>
                <a:spcPct val="70000"/>
              </a:lnSpc>
              <a:spcBef>
                <a:spcPts val="306"/>
              </a:spcBef>
              <a:spcAft>
                <a:spcPts val="0"/>
              </a:spcAft>
              <a:buClr>
                <a:schemeClr val="accent2"/>
              </a:buClr>
              <a:buSzPts val="1530"/>
              <a:buFont typeface="Noto Sans Symbols"/>
              <a:buChar char="➢"/>
            </a:pPr>
            <a:r>
              <a:rPr lang="en-GB" sz="1530" b="1" i="1" u="none" strike="noStrike" cap="none" dirty="0">
                <a:solidFill>
                  <a:schemeClr val="accent2"/>
                </a:solidFill>
                <a:latin typeface="Arial"/>
                <a:ea typeface="Arial"/>
                <a:cs typeface="Arial"/>
                <a:sym typeface="Arial"/>
              </a:rPr>
              <a:t>Advent of Hadoop and its Eco System</a:t>
            </a:r>
            <a:endParaRPr dirty="0"/>
          </a:p>
          <a:p>
            <a:pPr marL="0" marR="0" lvl="0" indent="0" algn="l" rtl="0">
              <a:lnSpc>
                <a:spcPct val="80000"/>
              </a:lnSpc>
              <a:spcBef>
                <a:spcPts val="204"/>
              </a:spcBef>
              <a:spcAft>
                <a:spcPts val="0"/>
              </a:spcAft>
              <a:buClr>
                <a:srgbClr val="888888"/>
              </a:buClr>
              <a:buSzPts val="1020"/>
              <a:buFont typeface="Arial"/>
              <a:buNone/>
            </a:pPr>
            <a:endParaRPr sz="1020" b="1" i="1" u="none" strike="noStrike" cap="none" dirty="0">
              <a:solidFill>
                <a:schemeClr val="accen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ctrTitle"/>
          </p:nvPr>
        </p:nvSpPr>
        <p:spPr>
          <a:xfrm>
            <a:off x="0" y="152400"/>
            <a:ext cx="8672945" cy="533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Arial"/>
              <a:buNone/>
            </a:pPr>
            <a:r>
              <a:rPr lang="en-GB" sz="2400" b="1" i="0" u="none" strike="noStrike" cap="none">
                <a:solidFill>
                  <a:schemeClr val="accent2"/>
                </a:solidFill>
                <a:latin typeface="Arial"/>
                <a:ea typeface="Arial"/>
                <a:cs typeface="Arial"/>
                <a:sym typeface="Arial"/>
              </a:rPr>
              <a:t>The Data challenge</a:t>
            </a:r>
            <a:endParaRPr sz="2400" b="1" i="0" u="none" strike="noStrike" cap="none">
              <a:solidFill>
                <a:schemeClr val="accent2"/>
              </a:solidFill>
              <a:latin typeface="Arial"/>
              <a:ea typeface="Arial"/>
              <a:cs typeface="Arial"/>
              <a:sym typeface="Arial"/>
            </a:endParaRPr>
          </a:p>
        </p:txBody>
      </p:sp>
      <p:sp>
        <p:nvSpPr>
          <p:cNvPr id="124" name="Google Shape;124;p17"/>
          <p:cNvSpPr txBox="1">
            <a:spLocks noGrp="1"/>
          </p:cNvSpPr>
          <p:nvPr>
            <p:ph type="subTitle" idx="1"/>
          </p:nvPr>
        </p:nvSpPr>
        <p:spPr>
          <a:xfrm>
            <a:off x="228600" y="685800"/>
            <a:ext cx="8534400" cy="6019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2"/>
              </a:buClr>
              <a:buSzPts val="2400"/>
              <a:buFont typeface="Arial"/>
              <a:buNone/>
            </a:pPr>
            <a:r>
              <a:rPr lang="en-GB" sz="2400" b="0" i="0" u="none" strike="noStrike" cap="none" dirty="0">
                <a:solidFill>
                  <a:schemeClr val="accent2"/>
                </a:solidFill>
                <a:latin typeface="Arial"/>
                <a:ea typeface="Arial"/>
                <a:cs typeface="Arial"/>
                <a:sym typeface="Arial"/>
              </a:rPr>
              <a:t>This new data is different from the regular data in a couple of respects, not only is it often unstructured, it has high volumes and in many cases changes rapidly.</a:t>
            </a:r>
            <a:endParaRPr dirty="0"/>
          </a:p>
          <a:p>
            <a:pPr marL="0" marR="0" lvl="0" indent="0" algn="l" rtl="0">
              <a:lnSpc>
                <a:spcPct val="90000"/>
              </a:lnSpc>
              <a:spcBef>
                <a:spcPts val="480"/>
              </a:spcBef>
              <a:spcAft>
                <a:spcPts val="0"/>
              </a:spcAft>
              <a:buClr>
                <a:srgbClr val="888888"/>
              </a:buClr>
              <a:buSzPts val="2400"/>
              <a:buFont typeface="Arial"/>
              <a:buNone/>
            </a:pPr>
            <a:endParaRPr sz="2400" b="0" i="0" u="none" strike="noStrike" cap="none" dirty="0">
              <a:solidFill>
                <a:schemeClr val="accent2"/>
              </a:solidFill>
              <a:latin typeface="Arial"/>
              <a:ea typeface="Arial"/>
              <a:cs typeface="Arial"/>
              <a:sym typeface="Arial"/>
            </a:endParaRPr>
          </a:p>
          <a:p>
            <a:pPr marL="0" marR="0" lvl="0" indent="0" algn="l" rtl="0">
              <a:lnSpc>
                <a:spcPct val="90000"/>
              </a:lnSpc>
              <a:spcBef>
                <a:spcPts val="480"/>
              </a:spcBef>
              <a:spcAft>
                <a:spcPts val="0"/>
              </a:spcAft>
              <a:buClr>
                <a:schemeClr val="accent2"/>
              </a:buClr>
              <a:buSzPts val="2400"/>
              <a:buFont typeface="Arial"/>
              <a:buNone/>
            </a:pPr>
            <a:r>
              <a:rPr lang="en-GB" sz="2400" b="0" i="0" u="none" strike="noStrike" cap="none" dirty="0">
                <a:solidFill>
                  <a:schemeClr val="accent2"/>
                </a:solidFill>
                <a:latin typeface="Arial"/>
                <a:ea typeface="Arial"/>
                <a:cs typeface="Arial"/>
                <a:sym typeface="Arial"/>
              </a:rPr>
              <a:t> As Gartner defines it, this new data has </a:t>
            </a:r>
            <a:endParaRPr dirty="0"/>
          </a:p>
          <a:p>
            <a:pPr marL="0" marR="0" lvl="0" indent="0" algn="l" rtl="0">
              <a:lnSpc>
                <a:spcPct val="90000"/>
              </a:lnSpc>
              <a:spcBef>
                <a:spcPts val="480"/>
              </a:spcBef>
              <a:spcAft>
                <a:spcPts val="0"/>
              </a:spcAft>
              <a:buClr>
                <a:srgbClr val="888888"/>
              </a:buClr>
              <a:buSzPts val="2400"/>
              <a:buFont typeface="Arial"/>
              <a:buNone/>
            </a:pPr>
            <a:endParaRPr sz="2400" b="0" i="0" u="none" strike="noStrike" cap="none" dirty="0">
              <a:solidFill>
                <a:schemeClr val="accent2"/>
              </a:solidFill>
              <a:latin typeface="Arial"/>
              <a:ea typeface="Arial"/>
              <a:cs typeface="Arial"/>
              <a:sym typeface="Arial"/>
            </a:endParaRPr>
          </a:p>
          <a:p>
            <a:pPr marL="342900" marR="0" lvl="0" indent="-342900" algn="l" rtl="0">
              <a:lnSpc>
                <a:spcPct val="90000"/>
              </a:lnSpc>
              <a:spcBef>
                <a:spcPts val="480"/>
              </a:spcBef>
              <a:spcAft>
                <a:spcPts val="0"/>
              </a:spcAft>
              <a:buClr>
                <a:schemeClr val="accent2"/>
              </a:buClr>
              <a:buSzPts val="2400"/>
              <a:buFont typeface="Noto Sans Symbols"/>
              <a:buChar char="➢"/>
            </a:pPr>
            <a:r>
              <a:rPr lang="en-GB" sz="2400" b="0" i="0" u="none" strike="noStrike" cap="none" dirty="0">
                <a:solidFill>
                  <a:schemeClr val="accent2"/>
                </a:solidFill>
                <a:latin typeface="Arial"/>
                <a:ea typeface="Arial"/>
                <a:cs typeface="Arial"/>
                <a:sym typeface="Arial"/>
              </a:rPr>
              <a:t>High Volume </a:t>
            </a:r>
            <a:endParaRPr dirty="0"/>
          </a:p>
          <a:p>
            <a:pPr marL="342900" marR="0" lvl="0" indent="-190500" algn="l" rtl="0">
              <a:lnSpc>
                <a:spcPct val="90000"/>
              </a:lnSpc>
              <a:spcBef>
                <a:spcPts val="480"/>
              </a:spcBef>
              <a:spcAft>
                <a:spcPts val="0"/>
              </a:spcAft>
              <a:buClr>
                <a:srgbClr val="888888"/>
              </a:buClr>
              <a:buSzPts val="2400"/>
              <a:buFont typeface="Noto Sans Symbols"/>
              <a:buNone/>
            </a:pPr>
            <a:endParaRPr sz="2400" b="0" i="0" u="none" strike="noStrike" cap="none" dirty="0">
              <a:solidFill>
                <a:schemeClr val="accent2"/>
              </a:solidFill>
              <a:latin typeface="Arial"/>
              <a:ea typeface="Arial"/>
              <a:cs typeface="Arial"/>
              <a:sym typeface="Arial"/>
            </a:endParaRPr>
          </a:p>
          <a:p>
            <a:pPr marL="342900" marR="0" lvl="0" indent="-342900" algn="l" rtl="0">
              <a:lnSpc>
                <a:spcPct val="90000"/>
              </a:lnSpc>
              <a:spcBef>
                <a:spcPts val="480"/>
              </a:spcBef>
              <a:spcAft>
                <a:spcPts val="0"/>
              </a:spcAft>
              <a:buClr>
                <a:schemeClr val="accent2"/>
              </a:buClr>
              <a:buSzPts val="2400"/>
              <a:buFont typeface="Noto Sans Symbols"/>
              <a:buChar char="➢"/>
            </a:pPr>
            <a:r>
              <a:rPr lang="en-GB" sz="2400" b="0" i="0" u="none" strike="noStrike" cap="none" dirty="0">
                <a:solidFill>
                  <a:schemeClr val="accent2"/>
                </a:solidFill>
                <a:latin typeface="Arial"/>
                <a:ea typeface="Arial"/>
                <a:cs typeface="Arial"/>
                <a:sym typeface="Arial"/>
              </a:rPr>
              <a:t>High Velocity</a:t>
            </a:r>
            <a:endParaRPr dirty="0"/>
          </a:p>
          <a:p>
            <a:pPr marL="0" marR="0" lvl="0" indent="0" algn="l" rtl="0">
              <a:lnSpc>
                <a:spcPct val="90000"/>
              </a:lnSpc>
              <a:spcBef>
                <a:spcPts val="480"/>
              </a:spcBef>
              <a:spcAft>
                <a:spcPts val="0"/>
              </a:spcAft>
              <a:buClr>
                <a:srgbClr val="888888"/>
              </a:buClr>
              <a:buSzPts val="2400"/>
              <a:buFont typeface="Arial"/>
              <a:buNone/>
            </a:pPr>
            <a:endParaRPr sz="2400" b="0" i="0" u="none" strike="noStrike" cap="none" dirty="0">
              <a:solidFill>
                <a:schemeClr val="accent2"/>
              </a:solidFill>
              <a:latin typeface="Arial"/>
              <a:ea typeface="Arial"/>
              <a:cs typeface="Arial"/>
              <a:sym typeface="Arial"/>
            </a:endParaRPr>
          </a:p>
          <a:p>
            <a:pPr marL="342900" marR="0" lvl="0" indent="-342900" algn="l" rtl="0">
              <a:lnSpc>
                <a:spcPct val="90000"/>
              </a:lnSpc>
              <a:spcBef>
                <a:spcPts val="480"/>
              </a:spcBef>
              <a:spcAft>
                <a:spcPts val="0"/>
              </a:spcAft>
              <a:buClr>
                <a:schemeClr val="accent2"/>
              </a:buClr>
              <a:buSzPts val="2400"/>
              <a:buFont typeface="Noto Sans Symbols"/>
              <a:buChar char="➢"/>
            </a:pPr>
            <a:r>
              <a:rPr lang="en-GB" sz="2400" b="0" i="0" u="none" strike="noStrike" cap="none" dirty="0">
                <a:solidFill>
                  <a:schemeClr val="accent2"/>
                </a:solidFill>
                <a:latin typeface="Arial"/>
                <a:ea typeface="Arial"/>
                <a:cs typeface="Arial"/>
                <a:sym typeface="Arial"/>
              </a:rPr>
              <a:t>High Variety </a:t>
            </a:r>
            <a:endParaRPr sz="2400" b="0" i="0" u="none" strike="noStrike" cap="none" dirty="0">
              <a:solidFill>
                <a:schemeClr val="accent2"/>
              </a:solidFill>
              <a:latin typeface="Arial"/>
              <a:ea typeface="Arial"/>
              <a:cs typeface="Arial"/>
              <a:sym typeface="Arial"/>
            </a:endParaRPr>
          </a:p>
          <a:p>
            <a:pPr marL="342900" marR="0" lvl="0" indent="-190500" algn="l" rtl="0">
              <a:lnSpc>
                <a:spcPct val="90000"/>
              </a:lnSpc>
              <a:spcBef>
                <a:spcPts val="480"/>
              </a:spcBef>
              <a:spcAft>
                <a:spcPts val="0"/>
              </a:spcAft>
              <a:buClr>
                <a:srgbClr val="888888"/>
              </a:buClr>
              <a:buSzPts val="2400"/>
              <a:buFont typeface="Noto Sans Symbols"/>
              <a:buNone/>
            </a:pPr>
            <a:endParaRPr sz="2400" b="0" i="0" u="none" strike="noStrike" cap="none" dirty="0">
              <a:solidFill>
                <a:schemeClr val="accent2"/>
              </a:solidFill>
              <a:latin typeface="Arial"/>
              <a:ea typeface="Arial"/>
              <a:cs typeface="Arial"/>
              <a:sym typeface="Arial"/>
            </a:endParaRPr>
          </a:p>
          <a:p>
            <a:pPr marL="342900" marR="0" lvl="0" indent="-342900" algn="l" rtl="0">
              <a:lnSpc>
                <a:spcPct val="90000"/>
              </a:lnSpc>
              <a:spcBef>
                <a:spcPts val="480"/>
              </a:spcBef>
              <a:spcAft>
                <a:spcPts val="0"/>
              </a:spcAft>
              <a:buClr>
                <a:schemeClr val="accent2"/>
              </a:buClr>
              <a:buSzPts val="2400"/>
              <a:buFont typeface="Noto Sans Symbols"/>
              <a:buChar char="➢"/>
            </a:pPr>
            <a:r>
              <a:rPr lang="en-GB" sz="2400" b="0" i="0" u="none" strike="noStrike" cap="none" dirty="0">
                <a:solidFill>
                  <a:schemeClr val="accent2"/>
                </a:solidFill>
                <a:latin typeface="Arial"/>
                <a:ea typeface="Arial"/>
                <a:cs typeface="Arial"/>
                <a:sym typeface="Arial"/>
              </a:rPr>
              <a:t>High veracity</a:t>
            </a:r>
            <a:endParaRPr sz="2400" b="0" i="0" u="none" strike="noStrike" cap="none" dirty="0">
              <a:solidFill>
                <a:schemeClr val="accent2"/>
              </a:solidFill>
              <a:latin typeface="Arial"/>
              <a:ea typeface="Arial"/>
              <a:cs typeface="Arial"/>
              <a:sym typeface="Arial"/>
            </a:endParaRPr>
          </a:p>
          <a:p>
            <a:pPr marL="342900" marR="0" lvl="0" indent="-190500" algn="l" rtl="0">
              <a:lnSpc>
                <a:spcPct val="90000"/>
              </a:lnSpc>
              <a:spcBef>
                <a:spcPts val="480"/>
              </a:spcBef>
              <a:spcAft>
                <a:spcPts val="0"/>
              </a:spcAft>
              <a:buClr>
                <a:srgbClr val="888888"/>
              </a:buClr>
              <a:buSzPts val="2400"/>
              <a:buFont typeface="Noto Sans Symbols"/>
              <a:buNone/>
            </a:pPr>
            <a:endParaRPr sz="2400" b="0" i="0" u="none" strike="noStrike" cap="none" dirty="0">
              <a:solidFill>
                <a:schemeClr val="accent2"/>
              </a:solidFill>
              <a:latin typeface="Arial"/>
              <a:ea typeface="Arial"/>
              <a:cs typeface="Arial"/>
              <a:sym typeface="Arial"/>
            </a:endParaRPr>
          </a:p>
          <a:p>
            <a:pPr marL="342900" marR="0" lvl="0" indent="-342900" algn="l" rtl="0">
              <a:lnSpc>
                <a:spcPct val="90000"/>
              </a:lnSpc>
              <a:spcBef>
                <a:spcPts val="480"/>
              </a:spcBef>
              <a:spcAft>
                <a:spcPts val="0"/>
              </a:spcAft>
              <a:buClr>
                <a:schemeClr val="accent2"/>
              </a:buClr>
              <a:buSzPts val="2400"/>
              <a:buFont typeface="Noto Sans Symbols"/>
              <a:buChar char="➢"/>
            </a:pPr>
            <a:r>
              <a:rPr lang="en-GB" sz="2400" b="0" i="0" u="none" strike="noStrike" cap="none" dirty="0">
                <a:solidFill>
                  <a:schemeClr val="accent2"/>
                </a:solidFill>
                <a:latin typeface="Arial"/>
                <a:ea typeface="Arial"/>
                <a:cs typeface="Arial"/>
                <a:sym typeface="Arial"/>
              </a:rPr>
              <a:t>High Complexity</a:t>
            </a:r>
            <a:endParaRPr dirty="0"/>
          </a:p>
          <a:p>
            <a:pPr marL="0" marR="0" lvl="0" indent="0" algn="l" rtl="0">
              <a:lnSpc>
                <a:spcPct val="90000"/>
              </a:lnSpc>
              <a:spcBef>
                <a:spcPts val="480"/>
              </a:spcBef>
              <a:spcAft>
                <a:spcPts val="0"/>
              </a:spcAft>
              <a:buClr>
                <a:srgbClr val="888888"/>
              </a:buClr>
              <a:buSzPts val="2400"/>
              <a:buFont typeface="Arial"/>
              <a:buNone/>
            </a:pPr>
            <a:endParaRPr sz="2400" b="0" i="0" u="none" strike="noStrike" cap="none" dirty="0">
              <a:solidFill>
                <a:schemeClr val="accent2"/>
              </a:solidFill>
              <a:latin typeface="Arial"/>
              <a:ea typeface="Arial"/>
              <a:cs typeface="Arial"/>
              <a:sym typeface="Arial"/>
            </a:endParaRPr>
          </a:p>
        </p:txBody>
      </p:sp>
    </p:spTree>
    <p:extLst>
      <p:ext uri="{BB962C8B-B14F-4D97-AF65-F5344CB8AC3E}">
        <p14:creationId xmlns:p14="http://schemas.microsoft.com/office/powerpoint/2010/main" val="1279513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ctrTitle"/>
          </p:nvPr>
        </p:nvSpPr>
        <p:spPr>
          <a:xfrm>
            <a:off x="13854" y="228601"/>
            <a:ext cx="8672945" cy="5333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0" i="0" u="none" strike="noStrike" cap="none">
                <a:solidFill>
                  <a:schemeClr val="accent2"/>
                </a:solidFill>
                <a:latin typeface="Calibri"/>
                <a:ea typeface="Calibri"/>
                <a:cs typeface="Calibri"/>
                <a:sym typeface="Calibri"/>
              </a:rPr>
              <a:t>The Data challenges… contd</a:t>
            </a:r>
            <a:endParaRPr sz="2400" b="1" i="0" u="none" strike="noStrike" cap="none">
              <a:solidFill>
                <a:schemeClr val="accent2"/>
              </a:solidFill>
              <a:latin typeface="Arial"/>
              <a:ea typeface="Arial"/>
              <a:cs typeface="Arial"/>
              <a:sym typeface="Arial"/>
            </a:endParaRPr>
          </a:p>
        </p:txBody>
      </p:sp>
      <p:sp>
        <p:nvSpPr>
          <p:cNvPr id="130" name="Google Shape;130;p18"/>
          <p:cNvSpPr txBox="1">
            <a:spLocks noGrp="1"/>
          </p:cNvSpPr>
          <p:nvPr>
            <p:ph type="subTitle" idx="1"/>
          </p:nvPr>
        </p:nvSpPr>
        <p:spPr>
          <a:xfrm>
            <a:off x="152400" y="838200"/>
            <a:ext cx="8382000" cy="57912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2"/>
              </a:buClr>
              <a:buSzPts val="2040"/>
              <a:buFont typeface="Arial"/>
              <a:buNone/>
            </a:pPr>
            <a:r>
              <a:rPr lang="en-GB" sz="2040" b="1" i="0" u="none" strike="noStrike" cap="none">
                <a:solidFill>
                  <a:schemeClr val="accent2"/>
                </a:solidFill>
                <a:latin typeface="Arial"/>
                <a:ea typeface="Arial"/>
                <a:cs typeface="Arial"/>
                <a:sym typeface="Arial"/>
              </a:rPr>
              <a:t>The industry has tried to tackle this “Data Challenge” from different technology and process perspectives. Some methods to improve the handling of data and others to directly improve the subsequent usage (Analytics) of it.</a:t>
            </a:r>
            <a:endParaRPr/>
          </a:p>
          <a:p>
            <a:pPr marL="0" marR="0" lvl="0" indent="0" algn="l" rtl="0">
              <a:lnSpc>
                <a:spcPct val="80000"/>
              </a:lnSpc>
              <a:spcBef>
                <a:spcPts val="408"/>
              </a:spcBef>
              <a:spcAft>
                <a:spcPts val="0"/>
              </a:spcAft>
              <a:buClr>
                <a:srgbClr val="888888"/>
              </a:buClr>
              <a:buSzPts val="2040"/>
              <a:buFont typeface="Arial"/>
              <a:buNone/>
            </a:pPr>
            <a:endParaRPr sz="2040" b="1" i="0" u="none" strike="noStrike" cap="none">
              <a:solidFill>
                <a:schemeClr val="accent2"/>
              </a:solidFill>
              <a:latin typeface="Arial"/>
              <a:ea typeface="Arial"/>
              <a:cs typeface="Arial"/>
              <a:sym typeface="Arial"/>
            </a:endParaRPr>
          </a:p>
          <a:p>
            <a:pPr marL="285750" marR="0" lvl="0" indent="-285750" algn="l" rtl="0">
              <a:lnSpc>
                <a:spcPct val="80000"/>
              </a:lnSpc>
              <a:spcBef>
                <a:spcPts val="408"/>
              </a:spcBef>
              <a:spcAft>
                <a:spcPts val="0"/>
              </a:spcAft>
              <a:buClr>
                <a:schemeClr val="accent2"/>
              </a:buClr>
              <a:buSzPts val="2040"/>
              <a:buFont typeface="Noto Sans Symbols"/>
              <a:buChar char="➢"/>
            </a:pPr>
            <a:r>
              <a:rPr lang="en-GB" sz="2040" b="1" i="0" u="none" strike="noStrike" cap="none">
                <a:solidFill>
                  <a:schemeClr val="accent2"/>
                </a:solidFill>
                <a:latin typeface="Arial"/>
                <a:ea typeface="Arial"/>
                <a:cs typeface="Arial"/>
                <a:sym typeface="Arial"/>
              </a:rPr>
              <a:t>Grid Computing (Volume)</a:t>
            </a:r>
            <a:endParaRPr/>
          </a:p>
          <a:p>
            <a:pPr marL="342900" marR="0" lvl="0" indent="-213359" algn="l" rtl="0">
              <a:lnSpc>
                <a:spcPct val="80000"/>
              </a:lnSpc>
              <a:spcBef>
                <a:spcPts val="408"/>
              </a:spcBef>
              <a:spcAft>
                <a:spcPts val="0"/>
              </a:spcAft>
              <a:buClr>
                <a:srgbClr val="888888"/>
              </a:buClr>
              <a:buSzPts val="2040"/>
              <a:buFont typeface="Noto Sans Symbols"/>
              <a:buNone/>
            </a:pPr>
            <a:endParaRPr sz="2040" b="1" i="0" u="none" strike="noStrike" cap="none">
              <a:solidFill>
                <a:schemeClr val="accent2"/>
              </a:solidFill>
              <a:latin typeface="Arial"/>
              <a:ea typeface="Arial"/>
              <a:cs typeface="Arial"/>
              <a:sym typeface="Arial"/>
            </a:endParaRPr>
          </a:p>
          <a:p>
            <a:pPr marL="342900" marR="0" lvl="0" indent="-342900" algn="l" rtl="0">
              <a:lnSpc>
                <a:spcPct val="80000"/>
              </a:lnSpc>
              <a:spcBef>
                <a:spcPts val="408"/>
              </a:spcBef>
              <a:spcAft>
                <a:spcPts val="0"/>
              </a:spcAft>
              <a:buClr>
                <a:schemeClr val="accent2"/>
              </a:buClr>
              <a:buSzPts val="2040"/>
              <a:buFont typeface="Noto Sans Symbols"/>
              <a:buChar char="➢"/>
            </a:pPr>
            <a:r>
              <a:rPr lang="en-GB" sz="2040" b="1" i="0" u="none" strike="noStrike" cap="none">
                <a:solidFill>
                  <a:schemeClr val="accent2"/>
                </a:solidFill>
                <a:latin typeface="Arial"/>
                <a:ea typeface="Arial"/>
                <a:cs typeface="Arial"/>
                <a:sym typeface="Arial"/>
              </a:rPr>
              <a:t>Cloud Computing (Velocity &amp; Volume)</a:t>
            </a:r>
            <a:endParaRPr/>
          </a:p>
          <a:p>
            <a:pPr marL="342900" marR="0" lvl="0" indent="-213359" algn="l" rtl="0">
              <a:lnSpc>
                <a:spcPct val="80000"/>
              </a:lnSpc>
              <a:spcBef>
                <a:spcPts val="408"/>
              </a:spcBef>
              <a:spcAft>
                <a:spcPts val="0"/>
              </a:spcAft>
              <a:buClr>
                <a:srgbClr val="888888"/>
              </a:buClr>
              <a:buSzPts val="2040"/>
              <a:buFont typeface="Noto Sans Symbols"/>
              <a:buNone/>
            </a:pPr>
            <a:endParaRPr sz="2040" b="1" i="0" u="none" strike="noStrike" cap="none">
              <a:solidFill>
                <a:schemeClr val="accent2"/>
              </a:solidFill>
              <a:latin typeface="Arial"/>
              <a:ea typeface="Arial"/>
              <a:cs typeface="Arial"/>
              <a:sym typeface="Arial"/>
            </a:endParaRPr>
          </a:p>
          <a:p>
            <a:pPr marL="342900" marR="0" lvl="0" indent="-342900" algn="l" rtl="0">
              <a:lnSpc>
                <a:spcPct val="80000"/>
              </a:lnSpc>
              <a:spcBef>
                <a:spcPts val="408"/>
              </a:spcBef>
              <a:spcAft>
                <a:spcPts val="0"/>
              </a:spcAft>
              <a:buClr>
                <a:schemeClr val="accent2"/>
              </a:buClr>
              <a:buSzPts val="2040"/>
              <a:buFont typeface="Noto Sans Symbols"/>
              <a:buChar char="➢"/>
            </a:pPr>
            <a:r>
              <a:rPr lang="en-GB" sz="2040" b="1" i="0" u="none" strike="noStrike" cap="none">
                <a:solidFill>
                  <a:schemeClr val="accent2"/>
                </a:solidFill>
                <a:latin typeface="Arial"/>
                <a:ea typeface="Arial"/>
                <a:cs typeface="Arial"/>
                <a:sym typeface="Arial"/>
              </a:rPr>
              <a:t>Using Open Source Software (overall cost)</a:t>
            </a:r>
            <a:endParaRPr/>
          </a:p>
          <a:p>
            <a:pPr marL="342900" marR="0" lvl="0" indent="-213359" algn="l" rtl="0">
              <a:lnSpc>
                <a:spcPct val="80000"/>
              </a:lnSpc>
              <a:spcBef>
                <a:spcPts val="408"/>
              </a:spcBef>
              <a:spcAft>
                <a:spcPts val="0"/>
              </a:spcAft>
              <a:buClr>
                <a:srgbClr val="888888"/>
              </a:buClr>
              <a:buSzPts val="2040"/>
              <a:buFont typeface="Noto Sans Symbols"/>
              <a:buNone/>
            </a:pPr>
            <a:endParaRPr sz="2040" b="1" i="0" u="none" strike="noStrike" cap="none">
              <a:solidFill>
                <a:schemeClr val="accent2"/>
              </a:solidFill>
              <a:latin typeface="Arial"/>
              <a:ea typeface="Arial"/>
              <a:cs typeface="Arial"/>
              <a:sym typeface="Arial"/>
            </a:endParaRPr>
          </a:p>
          <a:p>
            <a:pPr marL="342900" marR="0" lvl="0" indent="-342900" algn="l" rtl="0">
              <a:lnSpc>
                <a:spcPct val="80000"/>
              </a:lnSpc>
              <a:spcBef>
                <a:spcPts val="408"/>
              </a:spcBef>
              <a:spcAft>
                <a:spcPts val="0"/>
              </a:spcAft>
              <a:buClr>
                <a:schemeClr val="accent2"/>
              </a:buClr>
              <a:buSzPts val="2040"/>
              <a:buFont typeface="Noto Sans Symbols"/>
              <a:buChar char="➢"/>
            </a:pPr>
            <a:r>
              <a:rPr lang="en-GB" sz="2040" b="1" i="0" u="none" strike="noStrike" cap="none">
                <a:solidFill>
                  <a:schemeClr val="accent2"/>
                </a:solidFill>
                <a:latin typeface="Arial"/>
                <a:ea typeface="Arial"/>
                <a:cs typeface="Arial"/>
                <a:sym typeface="Arial"/>
              </a:rPr>
              <a:t>Virtualization (Time to Test/Deploy, Processing Capacity)</a:t>
            </a:r>
            <a:endParaRPr/>
          </a:p>
          <a:p>
            <a:pPr marL="342900" marR="0" lvl="0" indent="-213359" algn="l" rtl="0">
              <a:lnSpc>
                <a:spcPct val="80000"/>
              </a:lnSpc>
              <a:spcBef>
                <a:spcPts val="408"/>
              </a:spcBef>
              <a:spcAft>
                <a:spcPts val="0"/>
              </a:spcAft>
              <a:buClr>
                <a:srgbClr val="888888"/>
              </a:buClr>
              <a:buSzPts val="2040"/>
              <a:buFont typeface="Noto Sans Symbols"/>
              <a:buNone/>
            </a:pPr>
            <a:endParaRPr sz="2040" b="1" i="0" u="none" strike="noStrike" cap="none">
              <a:solidFill>
                <a:schemeClr val="accent2"/>
              </a:solidFill>
              <a:latin typeface="Arial"/>
              <a:ea typeface="Arial"/>
              <a:cs typeface="Arial"/>
              <a:sym typeface="Arial"/>
            </a:endParaRPr>
          </a:p>
          <a:p>
            <a:pPr marL="342900" marR="0" lvl="0" indent="-342900" algn="l" rtl="0">
              <a:lnSpc>
                <a:spcPct val="80000"/>
              </a:lnSpc>
              <a:spcBef>
                <a:spcPts val="408"/>
              </a:spcBef>
              <a:spcAft>
                <a:spcPts val="0"/>
              </a:spcAft>
              <a:buClr>
                <a:schemeClr val="accent2"/>
              </a:buClr>
              <a:buSzPts val="2040"/>
              <a:buFont typeface="Noto Sans Symbols"/>
              <a:buChar char="➢"/>
            </a:pPr>
            <a:r>
              <a:rPr lang="en-GB" sz="2040" b="1" i="0" u="none" strike="noStrike" cap="none">
                <a:solidFill>
                  <a:schemeClr val="accent2"/>
                </a:solidFill>
                <a:latin typeface="Arial"/>
                <a:ea typeface="Arial"/>
                <a:cs typeface="Arial"/>
                <a:sym typeface="Arial"/>
              </a:rPr>
              <a:t>Innovations in BI – Real time &amp; Operational (Velocity)</a:t>
            </a:r>
            <a:endParaRPr/>
          </a:p>
          <a:p>
            <a:pPr marL="342900" marR="0" lvl="0" indent="-213359" algn="l" rtl="0">
              <a:lnSpc>
                <a:spcPct val="80000"/>
              </a:lnSpc>
              <a:spcBef>
                <a:spcPts val="408"/>
              </a:spcBef>
              <a:spcAft>
                <a:spcPts val="0"/>
              </a:spcAft>
              <a:buClr>
                <a:srgbClr val="888888"/>
              </a:buClr>
              <a:buSzPts val="2040"/>
              <a:buFont typeface="Noto Sans Symbols"/>
              <a:buNone/>
            </a:pPr>
            <a:endParaRPr sz="2040" b="1" i="0" u="none" strike="noStrike" cap="none">
              <a:solidFill>
                <a:schemeClr val="accent2"/>
              </a:solidFill>
              <a:latin typeface="Arial"/>
              <a:ea typeface="Arial"/>
              <a:cs typeface="Arial"/>
              <a:sym typeface="Arial"/>
            </a:endParaRPr>
          </a:p>
          <a:p>
            <a:pPr marL="342900" marR="0" lvl="0" indent="-342900" algn="l" rtl="0">
              <a:lnSpc>
                <a:spcPct val="80000"/>
              </a:lnSpc>
              <a:spcBef>
                <a:spcPts val="408"/>
              </a:spcBef>
              <a:spcAft>
                <a:spcPts val="0"/>
              </a:spcAft>
              <a:buClr>
                <a:schemeClr val="accent2"/>
              </a:buClr>
              <a:buSzPts val="2040"/>
              <a:buFont typeface="Noto Sans Symbols"/>
              <a:buChar char="➢"/>
            </a:pPr>
            <a:r>
              <a:rPr lang="en-GB" sz="2040" b="1" i="0" u="none" strike="noStrike" cap="none">
                <a:solidFill>
                  <a:schemeClr val="accent2"/>
                </a:solidFill>
                <a:latin typeface="Arial"/>
                <a:ea typeface="Arial"/>
                <a:cs typeface="Arial"/>
                <a:sym typeface="Arial"/>
              </a:rPr>
              <a:t>Dw Appliances (Volume)</a:t>
            </a:r>
            <a:endParaRPr/>
          </a:p>
          <a:p>
            <a:pPr marL="342900" marR="0" lvl="0" indent="-213359" algn="l" rtl="0">
              <a:lnSpc>
                <a:spcPct val="80000"/>
              </a:lnSpc>
              <a:spcBef>
                <a:spcPts val="408"/>
              </a:spcBef>
              <a:spcAft>
                <a:spcPts val="0"/>
              </a:spcAft>
              <a:buClr>
                <a:srgbClr val="888888"/>
              </a:buClr>
              <a:buSzPts val="2040"/>
              <a:buFont typeface="Noto Sans Symbols"/>
              <a:buNone/>
            </a:pPr>
            <a:endParaRPr sz="2040" b="1" i="0" u="none" strike="noStrike" cap="none">
              <a:solidFill>
                <a:schemeClr val="accent2"/>
              </a:solidFill>
              <a:latin typeface="Arial"/>
              <a:ea typeface="Arial"/>
              <a:cs typeface="Arial"/>
              <a:sym typeface="Arial"/>
            </a:endParaRPr>
          </a:p>
          <a:p>
            <a:pPr marL="342900" marR="0" lvl="0" indent="-342900" algn="l" rtl="0">
              <a:lnSpc>
                <a:spcPct val="80000"/>
              </a:lnSpc>
              <a:spcBef>
                <a:spcPts val="408"/>
              </a:spcBef>
              <a:spcAft>
                <a:spcPts val="0"/>
              </a:spcAft>
              <a:buClr>
                <a:schemeClr val="accent2"/>
              </a:buClr>
              <a:buSzPts val="2040"/>
              <a:buFont typeface="Noto Sans Symbols"/>
              <a:buChar char="➢"/>
            </a:pPr>
            <a:r>
              <a:rPr lang="en-GB" sz="2040" b="1" i="0" u="none" strike="noStrike" cap="none">
                <a:solidFill>
                  <a:schemeClr val="accent2"/>
                </a:solidFill>
                <a:latin typeface="Arial"/>
                <a:ea typeface="Arial"/>
                <a:cs typeface="Arial"/>
                <a:sym typeface="Arial"/>
              </a:rPr>
              <a:t>Industry specific models and solutions (Time to Deploy, Complexity)</a:t>
            </a:r>
            <a:endParaRPr/>
          </a:p>
          <a:p>
            <a:pPr marL="0" marR="0" lvl="0" indent="0" algn="l" rtl="0">
              <a:lnSpc>
                <a:spcPct val="80000"/>
              </a:lnSpc>
              <a:spcBef>
                <a:spcPts val="408"/>
              </a:spcBef>
              <a:spcAft>
                <a:spcPts val="0"/>
              </a:spcAft>
              <a:buClr>
                <a:srgbClr val="888888"/>
              </a:buClr>
              <a:buSzPts val="2040"/>
              <a:buFont typeface="Arial"/>
              <a:buNone/>
            </a:pPr>
            <a:endParaRPr sz="2040" b="0" i="0" u="none" strike="noStrike" cap="none">
              <a:solidFill>
                <a:schemeClr val="accent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Understanding Big Data</a:t>
            </a:r>
            <a:endParaRPr sz="2400" b="1" i="0" u="none" strike="noStrike" cap="none">
              <a:solidFill>
                <a:schemeClr val="accent2"/>
              </a:solidFill>
              <a:latin typeface="Arial"/>
              <a:ea typeface="Arial"/>
              <a:cs typeface="Arial"/>
              <a:sym typeface="Arial"/>
            </a:endParaRPr>
          </a:p>
        </p:txBody>
      </p:sp>
      <p:sp>
        <p:nvSpPr>
          <p:cNvPr id="136" name="Google Shape;136;p19"/>
          <p:cNvSpPr txBox="1">
            <a:spLocks noGrp="1"/>
          </p:cNvSpPr>
          <p:nvPr>
            <p:ph type="subTitle" idx="1"/>
          </p:nvPr>
        </p:nvSpPr>
        <p:spPr>
          <a:xfrm>
            <a:off x="152400" y="914400"/>
            <a:ext cx="8534400" cy="5638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137" name="Google Shape;137;p19"/>
          <p:cNvPicPr preferRelativeResize="0"/>
          <p:nvPr/>
        </p:nvPicPr>
        <p:blipFill rotWithShape="1">
          <a:blip r:embed="rId3">
            <a:alphaModFix/>
          </a:blip>
          <a:srcRect/>
          <a:stretch/>
        </p:blipFill>
        <p:spPr>
          <a:xfrm>
            <a:off x="304800" y="914400"/>
            <a:ext cx="8517047" cy="56877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0" y="0"/>
            <a:ext cx="8672945" cy="609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Arial Black"/>
              <a:buNone/>
            </a:pPr>
            <a:r>
              <a:rPr lang="en-GB" sz="2400" b="1" i="0" u="none" strike="noStrike" cap="none">
                <a:solidFill>
                  <a:schemeClr val="accent2"/>
                </a:solidFill>
                <a:latin typeface="Arial Black"/>
                <a:ea typeface="Arial Black"/>
                <a:cs typeface="Arial Black"/>
                <a:sym typeface="Arial Black"/>
              </a:rPr>
              <a:t>Understanding Big Data contd</a:t>
            </a:r>
            <a:endParaRPr sz="2400" b="1" i="0" u="none" strike="noStrike" cap="none">
              <a:solidFill>
                <a:schemeClr val="accent2"/>
              </a:solidFill>
              <a:latin typeface="Arial Black"/>
              <a:ea typeface="Arial Black"/>
              <a:cs typeface="Arial Black"/>
              <a:sym typeface="Arial Black"/>
            </a:endParaRPr>
          </a:p>
        </p:txBody>
      </p:sp>
      <p:sp>
        <p:nvSpPr>
          <p:cNvPr id="143" name="Google Shape;143;p20"/>
          <p:cNvSpPr txBox="1">
            <a:spLocks noGrp="1"/>
          </p:cNvSpPr>
          <p:nvPr>
            <p:ph type="subTitle" idx="1"/>
          </p:nvPr>
        </p:nvSpPr>
        <p:spPr>
          <a:xfrm>
            <a:off x="228600" y="914400"/>
            <a:ext cx="8534400" cy="5715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888888"/>
              </a:buClr>
              <a:buSzPts val="2400"/>
              <a:buFont typeface="Arial"/>
              <a:buNone/>
            </a:pPr>
            <a:endParaRPr sz="2400" b="0" i="1" u="none" strike="noStrike" cap="none">
              <a:solidFill>
                <a:srgbClr val="888888"/>
              </a:solidFill>
              <a:latin typeface="Calibri"/>
              <a:ea typeface="Calibri"/>
              <a:cs typeface="Calibri"/>
              <a:sym typeface="Calibri"/>
            </a:endParaRPr>
          </a:p>
          <a:p>
            <a:pPr marL="0" marR="0" lvl="0" indent="0" algn="l" rtl="0">
              <a:lnSpc>
                <a:spcPct val="90000"/>
              </a:lnSpc>
              <a:spcBef>
                <a:spcPts val="480"/>
              </a:spcBef>
              <a:spcAft>
                <a:spcPts val="0"/>
              </a:spcAft>
              <a:buClr>
                <a:srgbClr val="888888"/>
              </a:buClr>
              <a:buSzPts val="2400"/>
              <a:buFont typeface="Arial"/>
              <a:buNone/>
            </a:pPr>
            <a:endParaRPr sz="2400" b="0" i="1" u="none" strike="noStrike" cap="none">
              <a:solidFill>
                <a:srgbClr val="888888"/>
              </a:solidFill>
              <a:latin typeface="Calibri"/>
              <a:ea typeface="Calibri"/>
              <a:cs typeface="Calibri"/>
              <a:sym typeface="Calibri"/>
            </a:endParaRPr>
          </a:p>
          <a:p>
            <a:pPr marL="0" marR="0" lvl="0" indent="0" algn="l" rtl="0">
              <a:lnSpc>
                <a:spcPct val="90000"/>
              </a:lnSpc>
              <a:spcBef>
                <a:spcPts val="480"/>
              </a:spcBef>
              <a:spcAft>
                <a:spcPts val="0"/>
              </a:spcAft>
              <a:buClr>
                <a:srgbClr val="888888"/>
              </a:buClr>
              <a:buSzPts val="2400"/>
              <a:buFont typeface="Arial"/>
              <a:buNone/>
            </a:pPr>
            <a:endParaRPr sz="2400" b="0" i="1" u="none" strike="noStrike" cap="none">
              <a:solidFill>
                <a:srgbClr val="888888"/>
              </a:solidFill>
              <a:latin typeface="Calibri"/>
              <a:ea typeface="Calibri"/>
              <a:cs typeface="Calibri"/>
              <a:sym typeface="Calibri"/>
            </a:endParaRPr>
          </a:p>
          <a:p>
            <a:pPr marL="0" marR="0" lvl="0" indent="0" algn="l" rtl="0">
              <a:lnSpc>
                <a:spcPct val="90000"/>
              </a:lnSpc>
              <a:spcBef>
                <a:spcPts val="480"/>
              </a:spcBef>
              <a:spcAft>
                <a:spcPts val="0"/>
              </a:spcAft>
              <a:buClr>
                <a:srgbClr val="888888"/>
              </a:buClr>
              <a:buSzPts val="2400"/>
              <a:buFont typeface="Arial"/>
              <a:buNone/>
            </a:pPr>
            <a:endParaRPr sz="2400" b="0" i="1" u="none" strike="noStrike" cap="none">
              <a:solidFill>
                <a:srgbClr val="888888"/>
              </a:solidFill>
              <a:latin typeface="Calibri"/>
              <a:ea typeface="Calibri"/>
              <a:cs typeface="Calibri"/>
              <a:sym typeface="Calibri"/>
            </a:endParaRPr>
          </a:p>
          <a:p>
            <a:pPr marL="0" marR="0" lvl="0" indent="0" algn="l" rtl="0">
              <a:lnSpc>
                <a:spcPct val="90000"/>
              </a:lnSpc>
              <a:spcBef>
                <a:spcPts val="480"/>
              </a:spcBef>
              <a:spcAft>
                <a:spcPts val="0"/>
              </a:spcAft>
              <a:buClr>
                <a:srgbClr val="888888"/>
              </a:buClr>
              <a:buSzPts val="2400"/>
              <a:buFont typeface="Arial"/>
              <a:buNone/>
            </a:pPr>
            <a:endParaRPr sz="2400" b="0" i="1" u="none" strike="noStrike" cap="none">
              <a:solidFill>
                <a:srgbClr val="888888"/>
              </a:solidFill>
              <a:latin typeface="Calibri"/>
              <a:ea typeface="Calibri"/>
              <a:cs typeface="Calibri"/>
              <a:sym typeface="Calibri"/>
            </a:endParaRPr>
          </a:p>
          <a:p>
            <a:pPr marL="0" marR="0" lvl="0" indent="0" algn="l" rtl="0">
              <a:lnSpc>
                <a:spcPct val="90000"/>
              </a:lnSpc>
              <a:spcBef>
                <a:spcPts val="480"/>
              </a:spcBef>
              <a:spcAft>
                <a:spcPts val="0"/>
              </a:spcAft>
              <a:buClr>
                <a:srgbClr val="888888"/>
              </a:buClr>
              <a:buSzPts val="2400"/>
              <a:buFont typeface="Arial"/>
              <a:buNone/>
            </a:pPr>
            <a:endParaRPr sz="2400" b="0" i="1" u="none" strike="noStrike" cap="none">
              <a:solidFill>
                <a:srgbClr val="888888"/>
              </a:solidFill>
              <a:latin typeface="Calibri"/>
              <a:ea typeface="Calibri"/>
              <a:cs typeface="Calibri"/>
              <a:sym typeface="Calibri"/>
            </a:endParaRPr>
          </a:p>
          <a:p>
            <a:pPr marL="0" marR="0" lvl="0" indent="0" algn="l" rtl="0">
              <a:lnSpc>
                <a:spcPct val="90000"/>
              </a:lnSpc>
              <a:spcBef>
                <a:spcPts val="480"/>
              </a:spcBef>
              <a:spcAft>
                <a:spcPts val="0"/>
              </a:spcAft>
              <a:buClr>
                <a:srgbClr val="888888"/>
              </a:buClr>
              <a:buSzPts val="2400"/>
              <a:buFont typeface="Arial"/>
              <a:buNone/>
            </a:pPr>
            <a:endParaRPr sz="2400" b="0" i="1" u="none" strike="noStrike" cap="none">
              <a:solidFill>
                <a:srgbClr val="888888"/>
              </a:solidFill>
              <a:latin typeface="Calibri"/>
              <a:ea typeface="Calibri"/>
              <a:cs typeface="Calibri"/>
              <a:sym typeface="Calibri"/>
            </a:endParaRPr>
          </a:p>
          <a:p>
            <a:pPr marL="0" marR="0" lvl="0" indent="0" algn="l" rtl="0">
              <a:lnSpc>
                <a:spcPct val="90000"/>
              </a:lnSpc>
              <a:spcBef>
                <a:spcPts val="480"/>
              </a:spcBef>
              <a:spcAft>
                <a:spcPts val="0"/>
              </a:spcAft>
              <a:buClr>
                <a:srgbClr val="888888"/>
              </a:buClr>
              <a:buSzPts val="2400"/>
              <a:buFont typeface="Arial"/>
              <a:buNone/>
            </a:pPr>
            <a:endParaRPr sz="2400" b="0" i="1" u="none" strike="noStrike" cap="none">
              <a:solidFill>
                <a:srgbClr val="888888"/>
              </a:solidFill>
              <a:latin typeface="Calibri"/>
              <a:ea typeface="Calibri"/>
              <a:cs typeface="Calibri"/>
              <a:sym typeface="Calibri"/>
            </a:endParaRPr>
          </a:p>
          <a:p>
            <a:pPr marL="0" marR="0" lvl="0" indent="0" algn="l" rtl="0">
              <a:lnSpc>
                <a:spcPct val="90000"/>
              </a:lnSpc>
              <a:spcBef>
                <a:spcPts val="480"/>
              </a:spcBef>
              <a:spcAft>
                <a:spcPts val="0"/>
              </a:spcAft>
              <a:buClr>
                <a:srgbClr val="888888"/>
              </a:buClr>
              <a:buSzPts val="2400"/>
              <a:buFont typeface="Arial"/>
              <a:buNone/>
            </a:pPr>
            <a:endParaRPr sz="2400" b="0" i="1" u="none" strike="noStrike" cap="none">
              <a:solidFill>
                <a:srgbClr val="888888"/>
              </a:solidFill>
              <a:latin typeface="Calibri"/>
              <a:ea typeface="Calibri"/>
              <a:cs typeface="Calibri"/>
              <a:sym typeface="Calibri"/>
            </a:endParaRPr>
          </a:p>
          <a:p>
            <a:pPr marL="0" marR="0" lvl="0" indent="0" algn="l" rtl="0">
              <a:lnSpc>
                <a:spcPct val="90000"/>
              </a:lnSpc>
              <a:spcBef>
                <a:spcPts val="480"/>
              </a:spcBef>
              <a:spcAft>
                <a:spcPts val="0"/>
              </a:spcAft>
              <a:buClr>
                <a:srgbClr val="888888"/>
              </a:buClr>
              <a:buSzPts val="2400"/>
              <a:buFont typeface="Arial"/>
              <a:buNone/>
            </a:pPr>
            <a:endParaRPr sz="2400" b="0" i="1" u="none" strike="noStrike" cap="none">
              <a:solidFill>
                <a:srgbClr val="888888"/>
              </a:solidFill>
              <a:latin typeface="Calibri"/>
              <a:ea typeface="Calibri"/>
              <a:cs typeface="Calibri"/>
              <a:sym typeface="Calibri"/>
            </a:endParaRPr>
          </a:p>
          <a:p>
            <a:pPr marL="0" marR="0" lvl="0" indent="0" algn="l" rtl="0">
              <a:lnSpc>
                <a:spcPct val="90000"/>
              </a:lnSpc>
              <a:spcBef>
                <a:spcPts val="480"/>
              </a:spcBef>
              <a:spcAft>
                <a:spcPts val="0"/>
              </a:spcAft>
              <a:buClr>
                <a:srgbClr val="888888"/>
              </a:buClr>
              <a:buSzPts val="2400"/>
              <a:buFont typeface="Arial"/>
              <a:buNone/>
            </a:pPr>
            <a:endParaRPr sz="2400" b="0" i="1" u="none" strike="noStrike" cap="none">
              <a:solidFill>
                <a:srgbClr val="888888"/>
              </a:solidFill>
              <a:latin typeface="Calibri"/>
              <a:ea typeface="Calibri"/>
              <a:cs typeface="Calibri"/>
              <a:sym typeface="Calibri"/>
            </a:endParaRPr>
          </a:p>
          <a:p>
            <a:pPr marL="0" marR="0" lvl="0" indent="0" algn="l" rtl="0">
              <a:lnSpc>
                <a:spcPct val="90000"/>
              </a:lnSpc>
              <a:spcBef>
                <a:spcPts val="320"/>
              </a:spcBef>
              <a:spcAft>
                <a:spcPts val="0"/>
              </a:spcAft>
              <a:buClr>
                <a:srgbClr val="888888"/>
              </a:buClr>
              <a:buSzPts val="1600"/>
              <a:buFont typeface="Arial"/>
              <a:buNone/>
            </a:pPr>
            <a:endParaRPr sz="1600" b="0" i="1" u="none" strike="noStrike" cap="none">
              <a:solidFill>
                <a:schemeClr val="accent2"/>
              </a:solidFill>
              <a:latin typeface="Arial"/>
              <a:ea typeface="Arial"/>
              <a:cs typeface="Arial"/>
              <a:sym typeface="Arial"/>
            </a:endParaRPr>
          </a:p>
          <a:p>
            <a:pPr marL="0" marR="0" lvl="0" indent="0" algn="l" rtl="0">
              <a:lnSpc>
                <a:spcPct val="90000"/>
              </a:lnSpc>
              <a:spcBef>
                <a:spcPts val="320"/>
              </a:spcBef>
              <a:spcAft>
                <a:spcPts val="0"/>
              </a:spcAft>
              <a:buClr>
                <a:srgbClr val="888888"/>
              </a:buClr>
              <a:buSzPts val="1600"/>
              <a:buFont typeface="Arial"/>
              <a:buNone/>
            </a:pPr>
            <a:endParaRPr sz="1600" b="0" i="1" u="none" strike="noStrike" cap="none">
              <a:solidFill>
                <a:schemeClr val="accent2"/>
              </a:solidFill>
              <a:latin typeface="Arial"/>
              <a:ea typeface="Arial"/>
              <a:cs typeface="Arial"/>
              <a:sym typeface="Arial"/>
            </a:endParaRPr>
          </a:p>
          <a:p>
            <a:pPr marL="0" marR="0" lvl="0" indent="0" algn="l" rtl="0">
              <a:lnSpc>
                <a:spcPct val="90000"/>
              </a:lnSpc>
              <a:spcBef>
                <a:spcPts val="320"/>
              </a:spcBef>
              <a:spcAft>
                <a:spcPts val="0"/>
              </a:spcAft>
              <a:buClr>
                <a:srgbClr val="888888"/>
              </a:buClr>
              <a:buSzPts val="1600"/>
              <a:buFont typeface="Arial"/>
              <a:buNone/>
            </a:pPr>
            <a:endParaRPr sz="1600" b="0" i="1" u="none" strike="noStrike" cap="none">
              <a:solidFill>
                <a:schemeClr val="accent2"/>
              </a:solidFill>
              <a:latin typeface="Arial"/>
              <a:ea typeface="Arial"/>
              <a:cs typeface="Arial"/>
              <a:sym typeface="Arial"/>
            </a:endParaRPr>
          </a:p>
          <a:p>
            <a:pPr marL="0" marR="0" lvl="0" indent="0" algn="l" rtl="0">
              <a:lnSpc>
                <a:spcPct val="90000"/>
              </a:lnSpc>
              <a:spcBef>
                <a:spcPts val="320"/>
              </a:spcBef>
              <a:spcAft>
                <a:spcPts val="0"/>
              </a:spcAft>
              <a:buClr>
                <a:schemeClr val="accent2"/>
              </a:buClr>
              <a:buSzPts val="1600"/>
              <a:buFont typeface="Arial"/>
              <a:buNone/>
            </a:pPr>
            <a:r>
              <a:rPr lang="en-GB" sz="1600" b="0" i="1" u="none" strike="noStrike" cap="none">
                <a:solidFill>
                  <a:schemeClr val="accent2"/>
                </a:solidFill>
                <a:latin typeface="Arial"/>
                <a:ea typeface="Arial"/>
                <a:cs typeface="Arial"/>
                <a:sym typeface="Arial"/>
              </a:rPr>
              <a:t>Source: IDC Report – Worldwide Big data Technology &amp; Services 2012 – 2015 forecast </a:t>
            </a:r>
            <a:endParaRPr sz="1600" b="1" i="0" u="none" strike="noStrike" cap="none">
              <a:solidFill>
                <a:schemeClr val="accent2"/>
              </a:solidFill>
              <a:latin typeface="Arial"/>
              <a:ea typeface="Arial"/>
              <a:cs typeface="Arial"/>
              <a:sym typeface="Arial"/>
            </a:endParaRPr>
          </a:p>
          <a:p>
            <a:pPr marL="0" marR="0" lvl="0" indent="0" algn="l" rtl="0">
              <a:lnSpc>
                <a:spcPct val="90000"/>
              </a:lnSpc>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144" name="Google Shape;144;p20"/>
          <p:cNvPicPr preferRelativeResize="0"/>
          <p:nvPr/>
        </p:nvPicPr>
        <p:blipFill rotWithShape="1">
          <a:blip r:embed="rId3">
            <a:alphaModFix/>
          </a:blip>
          <a:srcRect/>
          <a:stretch/>
        </p:blipFill>
        <p:spPr>
          <a:xfrm>
            <a:off x="85725" y="685800"/>
            <a:ext cx="8979468" cy="54018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0" y="228600"/>
            <a:ext cx="8672945" cy="5333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Arial"/>
              <a:buNone/>
            </a:pPr>
            <a:r>
              <a:rPr lang="en-GB" sz="2400" b="1" i="0" u="none" strike="noStrike" cap="none">
                <a:solidFill>
                  <a:schemeClr val="accent2"/>
                </a:solidFill>
                <a:latin typeface="Arial"/>
                <a:ea typeface="Arial"/>
                <a:cs typeface="Arial"/>
                <a:sym typeface="Arial"/>
              </a:rPr>
              <a:t>Big Data Technology Landscape</a:t>
            </a:r>
            <a:endParaRPr sz="2400" b="1" i="0" u="none" strike="noStrike" cap="none">
              <a:solidFill>
                <a:schemeClr val="accent2"/>
              </a:solidFill>
              <a:latin typeface="Arial"/>
              <a:ea typeface="Arial"/>
              <a:cs typeface="Arial"/>
              <a:sym typeface="Arial"/>
            </a:endParaRPr>
          </a:p>
        </p:txBody>
      </p:sp>
      <p:sp>
        <p:nvSpPr>
          <p:cNvPr id="150" name="Google Shape;150;p21"/>
          <p:cNvSpPr txBox="1">
            <a:spLocks noGrp="1"/>
          </p:cNvSpPr>
          <p:nvPr>
            <p:ph type="subTitle" idx="1"/>
          </p:nvPr>
        </p:nvSpPr>
        <p:spPr>
          <a:xfrm>
            <a:off x="228600" y="762000"/>
            <a:ext cx="8534400" cy="525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88888"/>
              </a:buClr>
              <a:buSzPts val="2400"/>
              <a:buFont typeface="Arial"/>
              <a:buNone/>
            </a:pPr>
            <a:endParaRPr sz="2400" b="0" i="0" u="none" strike="noStrike" cap="none">
              <a:solidFill>
                <a:srgbClr val="888888"/>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Char char="➢"/>
            </a:pPr>
            <a:r>
              <a:rPr lang="en-GB" sz="2400" b="1" i="0" u="none" strike="noStrike" cap="none">
                <a:solidFill>
                  <a:schemeClr val="accent2"/>
                </a:solidFill>
                <a:latin typeface="Calibri"/>
                <a:ea typeface="Calibri"/>
                <a:cs typeface="Calibri"/>
                <a:sym typeface="Calibri"/>
              </a:rPr>
              <a:t>Oracle Big data Reference Landscape </a:t>
            </a:r>
            <a:endParaRPr/>
          </a:p>
          <a:p>
            <a:pPr marL="0" marR="0" lvl="0" indent="152400" algn="l" rtl="0">
              <a:spcBef>
                <a:spcPts val="480"/>
              </a:spcBef>
              <a:spcAft>
                <a:spcPts val="0"/>
              </a:spcAft>
              <a:buClr>
                <a:srgbClr val="888888"/>
              </a:buClr>
              <a:buSzPts val="2400"/>
              <a:buFont typeface="Noto Sans Symbols"/>
              <a:buNone/>
            </a:pPr>
            <a:endParaRPr sz="2400" b="1"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Char char="➢"/>
            </a:pPr>
            <a:r>
              <a:rPr lang="en-GB" sz="2400" b="1" i="0" u="none" strike="noStrike" cap="none">
                <a:solidFill>
                  <a:schemeClr val="accent2"/>
                </a:solidFill>
                <a:latin typeface="Calibri"/>
                <a:ea typeface="Calibri"/>
                <a:cs typeface="Calibri"/>
                <a:sym typeface="Calibri"/>
              </a:rPr>
              <a:t>Teradata Big data Reference Landscape </a:t>
            </a:r>
            <a:endParaRPr/>
          </a:p>
          <a:p>
            <a:pPr marL="0" marR="0" lvl="0" indent="152400" algn="l" rtl="0">
              <a:spcBef>
                <a:spcPts val="480"/>
              </a:spcBef>
              <a:spcAft>
                <a:spcPts val="0"/>
              </a:spcAft>
              <a:buClr>
                <a:srgbClr val="888888"/>
              </a:buClr>
              <a:buSzPts val="2400"/>
              <a:buFont typeface="Noto Sans Symbols"/>
              <a:buNone/>
            </a:pPr>
            <a:endParaRPr sz="2400" b="1"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Char char="➢"/>
            </a:pPr>
            <a:r>
              <a:rPr lang="en-GB" sz="2400" b="1" i="0" u="none" strike="noStrike" cap="none">
                <a:solidFill>
                  <a:schemeClr val="accent2"/>
                </a:solidFill>
                <a:latin typeface="Calibri"/>
                <a:ea typeface="Calibri"/>
                <a:cs typeface="Calibri"/>
                <a:sym typeface="Calibri"/>
              </a:rPr>
              <a:t>Cloudera Enterprise</a:t>
            </a:r>
            <a:endParaRPr/>
          </a:p>
          <a:p>
            <a:pPr marL="0" marR="0" lvl="0" indent="0" algn="l" rtl="0">
              <a:spcBef>
                <a:spcPts val="480"/>
              </a:spcBef>
              <a:spcAft>
                <a:spcPts val="0"/>
              </a:spcAft>
              <a:buClr>
                <a:schemeClr val="accent2"/>
              </a:buClr>
              <a:buSzPts val="2400"/>
              <a:buFont typeface="Arial"/>
              <a:buNone/>
            </a:pPr>
            <a:r>
              <a:rPr lang="en-GB" sz="2400" b="1" i="0" u="none" strike="noStrike" cap="none">
                <a:solidFill>
                  <a:schemeClr val="accent2"/>
                </a:solidFill>
                <a:latin typeface="Calibri"/>
                <a:ea typeface="Calibri"/>
                <a:cs typeface="Calibri"/>
                <a:sym typeface="Calibri"/>
              </a:rPr>
              <a:t> </a:t>
            </a:r>
            <a:endParaRPr/>
          </a:p>
          <a:p>
            <a:pPr marL="0" marR="0" lvl="0" indent="0" algn="l" rtl="0">
              <a:spcBef>
                <a:spcPts val="480"/>
              </a:spcBef>
              <a:spcAft>
                <a:spcPts val="0"/>
              </a:spcAft>
              <a:buClr>
                <a:schemeClr val="accent2"/>
              </a:buClr>
              <a:buSzPts val="2400"/>
              <a:buFont typeface="Noto Sans Symbols"/>
              <a:buChar char="➢"/>
            </a:pPr>
            <a:r>
              <a:rPr lang="en-GB" sz="2400" b="1" i="0" u="none" strike="noStrike" cap="none">
                <a:solidFill>
                  <a:schemeClr val="accent2"/>
                </a:solidFill>
                <a:latin typeface="Calibri"/>
                <a:ea typeface="Calibri"/>
                <a:cs typeface="Calibri"/>
                <a:sym typeface="Calibri"/>
              </a:rPr>
              <a:t>HortonWorks </a:t>
            </a:r>
            <a:endParaRPr/>
          </a:p>
          <a:p>
            <a:pPr marL="0" marR="0" lvl="0" indent="152400" algn="l" rtl="0">
              <a:spcBef>
                <a:spcPts val="480"/>
              </a:spcBef>
              <a:spcAft>
                <a:spcPts val="0"/>
              </a:spcAft>
              <a:buClr>
                <a:srgbClr val="888888"/>
              </a:buClr>
              <a:buSzPts val="2400"/>
              <a:buFont typeface="Noto Sans Symbols"/>
              <a:buNone/>
            </a:pPr>
            <a:endParaRPr sz="2400" b="1"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Char char="➢"/>
            </a:pPr>
            <a:r>
              <a:rPr lang="en-GB" sz="2400" b="1" i="0" u="none" strike="noStrike" cap="none">
                <a:solidFill>
                  <a:schemeClr val="accent2"/>
                </a:solidFill>
                <a:latin typeface="Calibri"/>
                <a:ea typeface="Calibri"/>
                <a:cs typeface="Calibri"/>
                <a:sym typeface="Calibri"/>
              </a:rPr>
              <a:t>MapR </a:t>
            </a:r>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Arial"/>
              <a:buNone/>
            </a:pPr>
            <a:r>
              <a:rPr lang="en-GB" sz="2400" b="1" i="0" u="none" strike="noStrike" cap="none">
                <a:solidFill>
                  <a:schemeClr val="accent2"/>
                </a:solidFill>
                <a:latin typeface="Arial"/>
                <a:ea typeface="Arial"/>
                <a:cs typeface="Arial"/>
                <a:sym typeface="Arial"/>
              </a:rPr>
              <a:t>Bigdata Use Cases</a:t>
            </a:r>
            <a:endParaRPr sz="2400" b="1" i="0" u="none" strike="noStrike" cap="none">
              <a:solidFill>
                <a:schemeClr val="accent2"/>
              </a:solidFill>
              <a:latin typeface="Arial"/>
              <a:ea typeface="Arial"/>
              <a:cs typeface="Arial"/>
              <a:sym typeface="Arial"/>
            </a:endParaRPr>
          </a:p>
        </p:txBody>
      </p:sp>
      <p:sp>
        <p:nvSpPr>
          <p:cNvPr id="191" name="Google Shape;191;p27"/>
          <p:cNvSpPr txBox="1">
            <a:spLocks noGrp="1"/>
          </p:cNvSpPr>
          <p:nvPr>
            <p:ph type="subTitle" idx="1"/>
          </p:nvPr>
        </p:nvSpPr>
        <p:spPr>
          <a:xfrm>
            <a:off x="152400" y="1219200"/>
            <a:ext cx="8534400" cy="525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2"/>
              </a:buClr>
              <a:buSzPts val="2400"/>
              <a:buFont typeface="Noto Sans Symbols"/>
              <a:buChar char="➢"/>
            </a:pPr>
            <a:r>
              <a:rPr lang="en-GB" sz="2400" b="1" i="0" u="none" strike="noStrike" cap="none">
                <a:solidFill>
                  <a:schemeClr val="accent2"/>
                </a:solidFill>
                <a:latin typeface="Calibri"/>
                <a:ea typeface="Calibri"/>
                <a:cs typeface="Calibri"/>
                <a:sym typeface="Calibri"/>
              </a:rPr>
              <a:t>HealthCare</a:t>
            </a:r>
            <a:endParaRPr/>
          </a:p>
          <a:p>
            <a:pPr marL="0" marR="0" lvl="0" indent="152400" algn="l" rtl="0">
              <a:lnSpc>
                <a:spcPct val="100000"/>
              </a:lnSpc>
              <a:spcBef>
                <a:spcPts val="480"/>
              </a:spcBef>
              <a:spcAft>
                <a:spcPts val="0"/>
              </a:spcAft>
              <a:buClr>
                <a:srgbClr val="888888"/>
              </a:buClr>
              <a:buSzPts val="2400"/>
              <a:buFont typeface="Noto Sans Symbols"/>
              <a:buNone/>
            </a:pPr>
            <a:endParaRPr sz="2400" b="1" i="0" u="none" strike="noStrike" cap="none">
              <a:solidFill>
                <a:schemeClr val="accent2"/>
              </a:solidFill>
              <a:latin typeface="Calibri"/>
              <a:ea typeface="Calibri"/>
              <a:cs typeface="Calibri"/>
              <a:sym typeface="Calibri"/>
            </a:endParaRPr>
          </a:p>
          <a:p>
            <a:pPr marL="0" marR="0" lvl="0" indent="0" algn="l" rtl="0">
              <a:lnSpc>
                <a:spcPct val="100000"/>
              </a:lnSpc>
              <a:spcBef>
                <a:spcPts val="480"/>
              </a:spcBef>
              <a:spcAft>
                <a:spcPts val="0"/>
              </a:spcAft>
              <a:buClr>
                <a:schemeClr val="accent2"/>
              </a:buClr>
              <a:buSzPts val="2400"/>
              <a:buFont typeface="Noto Sans Symbols"/>
              <a:buChar char="➢"/>
            </a:pPr>
            <a:r>
              <a:rPr lang="en-GB" sz="2400" b="1" i="0" u="none" strike="noStrike" cap="none">
                <a:solidFill>
                  <a:schemeClr val="accent2"/>
                </a:solidFill>
                <a:latin typeface="Calibri"/>
                <a:ea typeface="Calibri"/>
                <a:cs typeface="Calibri"/>
                <a:sym typeface="Calibri"/>
              </a:rPr>
              <a:t>Retail</a:t>
            </a:r>
            <a:endParaRPr/>
          </a:p>
          <a:p>
            <a:pPr marL="0" marR="0" lvl="0" indent="152400" algn="l" rtl="0">
              <a:lnSpc>
                <a:spcPct val="100000"/>
              </a:lnSpc>
              <a:spcBef>
                <a:spcPts val="480"/>
              </a:spcBef>
              <a:spcAft>
                <a:spcPts val="0"/>
              </a:spcAft>
              <a:buClr>
                <a:srgbClr val="888888"/>
              </a:buClr>
              <a:buSzPts val="2400"/>
              <a:buFont typeface="Noto Sans Symbols"/>
              <a:buNone/>
            </a:pPr>
            <a:endParaRPr sz="2400" b="1" i="0" u="none" strike="noStrike" cap="none">
              <a:solidFill>
                <a:schemeClr val="accent2"/>
              </a:solidFill>
              <a:latin typeface="Calibri"/>
              <a:ea typeface="Calibri"/>
              <a:cs typeface="Calibri"/>
              <a:sym typeface="Calibri"/>
            </a:endParaRPr>
          </a:p>
          <a:p>
            <a:pPr marL="0" marR="0" lvl="0" indent="0" algn="l" rtl="0">
              <a:lnSpc>
                <a:spcPct val="100000"/>
              </a:lnSpc>
              <a:spcBef>
                <a:spcPts val="480"/>
              </a:spcBef>
              <a:spcAft>
                <a:spcPts val="0"/>
              </a:spcAft>
              <a:buClr>
                <a:schemeClr val="accent2"/>
              </a:buClr>
              <a:buSzPts val="2400"/>
              <a:buFont typeface="Noto Sans Symbols"/>
              <a:buChar char="➢"/>
            </a:pPr>
            <a:r>
              <a:rPr lang="en-GB" sz="2400" b="1" i="0" u="none" strike="noStrike" cap="none">
                <a:solidFill>
                  <a:schemeClr val="accent2"/>
                </a:solidFill>
                <a:latin typeface="Calibri"/>
                <a:ea typeface="Calibri"/>
                <a:cs typeface="Calibri"/>
                <a:sym typeface="Calibri"/>
              </a:rPr>
              <a:t>Manufacturing</a:t>
            </a:r>
            <a:endParaRPr/>
          </a:p>
          <a:p>
            <a:pPr marL="0" marR="0" lvl="0" indent="152400" algn="l" rtl="0">
              <a:lnSpc>
                <a:spcPct val="100000"/>
              </a:lnSpc>
              <a:spcBef>
                <a:spcPts val="480"/>
              </a:spcBef>
              <a:spcAft>
                <a:spcPts val="0"/>
              </a:spcAft>
              <a:buClr>
                <a:srgbClr val="888888"/>
              </a:buClr>
              <a:buSzPts val="2400"/>
              <a:buFont typeface="Noto Sans Symbols"/>
              <a:buNone/>
            </a:pPr>
            <a:endParaRPr sz="2400" b="1" i="0" u="none" strike="noStrike" cap="none">
              <a:solidFill>
                <a:schemeClr val="accent2"/>
              </a:solidFill>
              <a:latin typeface="Calibri"/>
              <a:ea typeface="Calibri"/>
              <a:cs typeface="Calibri"/>
              <a:sym typeface="Calibri"/>
            </a:endParaRPr>
          </a:p>
          <a:p>
            <a:pPr marL="0" marR="0" lvl="0" indent="0" algn="l" rtl="0">
              <a:lnSpc>
                <a:spcPct val="100000"/>
              </a:lnSpc>
              <a:spcBef>
                <a:spcPts val="480"/>
              </a:spcBef>
              <a:spcAft>
                <a:spcPts val="0"/>
              </a:spcAft>
              <a:buClr>
                <a:schemeClr val="accent2"/>
              </a:buClr>
              <a:buSzPts val="2400"/>
              <a:buFont typeface="Noto Sans Symbols"/>
              <a:buChar char="➢"/>
            </a:pPr>
            <a:r>
              <a:rPr lang="en-GB" sz="2400" b="1" i="0" u="none" strike="noStrike" cap="none">
                <a:solidFill>
                  <a:schemeClr val="accent2"/>
                </a:solidFill>
                <a:latin typeface="Calibri"/>
                <a:ea typeface="Calibri"/>
                <a:cs typeface="Calibri"/>
                <a:sym typeface="Calibri"/>
              </a:rPr>
              <a:t>Public Services</a:t>
            </a:r>
            <a:endParaRPr/>
          </a:p>
          <a:p>
            <a:pPr marL="0" marR="0" lvl="0" indent="152400" algn="l" rtl="0">
              <a:lnSpc>
                <a:spcPct val="100000"/>
              </a:lnSpc>
              <a:spcBef>
                <a:spcPts val="480"/>
              </a:spcBef>
              <a:spcAft>
                <a:spcPts val="0"/>
              </a:spcAft>
              <a:buClr>
                <a:srgbClr val="888888"/>
              </a:buClr>
              <a:buSzPts val="2400"/>
              <a:buFont typeface="Noto Sans Symbols"/>
              <a:buNone/>
            </a:pPr>
            <a:endParaRPr sz="2400" b="1" i="0" u="none" strike="noStrike" cap="none">
              <a:solidFill>
                <a:schemeClr val="accent2"/>
              </a:solidFill>
              <a:latin typeface="Calibri"/>
              <a:ea typeface="Calibri"/>
              <a:cs typeface="Calibri"/>
              <a:sym typeface="Calibri"/>
            </a:endParaRPr>
          </a:p>
          <a:p>
            <a:pPr marL="0" marR="0" lvl="0" indent="0" algn="l" rtl="0">
              <a:lnSpc>
                <a:spcPct val="100000"/>
              </a:lnSpc>
              <a:spcBef>
                <a:spcPts val="480"/>
              </a:spcBef>
              <a:spcAft>
                <a:spcPts val="0"/>
              </a:spcAft>
              <a:buClr>
                <a:schemeClr val="accent2"/>
              </a:buClr>
              <a:buSzPts val="2400"/>
              <a:buFont typeface="Noto Sans Symbols"/>
              <a:buChar char="➢"/>
            </a:pPr>
            <a:r>
              <a:rPr lang="en-GB" sz="2400" b="1" i="0" u="none" strike="noStrike" cap="none">
                <a:solidFill>
                  <a:schemeClr val="accent2"/>
                </a:solidFill>
                <a:latin typeface="Calibri"/>
                <a:ea typeface="Calibri"/>
                <a:cs typeface="Calibri"/>
                <a:sym typeface="Calibri"/>
              </a:rPr>
              <a:t>Telecom</a:t>
            </a:r>
            <a:endParaRPr/>
          </a:p>
          <a:p>
            <a:pPr marL="0" marR="0" lvl="0" indent="152400" algn="l" rtl="0">
              <a:lnSpc>
                <a:spcPct val="100000"/>
              </a:lnSpc>
              <a:spcBef>
                <a:spcPts val="480"/>
              </a:spcBef>
              <a:spcAft>
                <a:spcPts val="0"/>
              </a:spcAft>
              <a:buClr>
                <a:srgbClr val="888888"/>
              </a:buClr>
              <a:buSzPts val="2400"/>
              <a:buFont typeface="Noto Sans Symbols"/>
              <a:buNone/>
            </a:pPr>
            <a:endParaRPr sz="2400" b="1" i="0" u="none" strike="noStrike" cap="none">
              <a:solidFill>
                <a:schemeClr val="accent2"/>
              </a:solidFill>
              <a:latin typeface="Calibri"/>
              <a:ea typeface="Calibri"/>
              <a:cs typeface="Calibri"/>
              <a:sym typeface="Calibri"/>
            </a:endParaRPr>
          </a:p>
          <a:p>
            <a:pPr marL="0" marR="0" lvl="0" indent="0" algn="l" rtl="0">
              <a:lnSpc>
                <a:spcPct val="100000"/>
              </a:lnSpc>
              <a:spcBef>
                <a:spcPts val="480"/>
              </a:spcBef>
              <a:spcAft>
                <a:spcPts val="0"/>
              </a:spcAft>
              <a:buClr>
                <a:schemeClr val="accent2"/>
              </a:buClr>
              <a:buSzPts val="2400"/>
              <a:buFont typeface="Noto Sans Symbols"/>
              <a:buChar char="➢"/>
            </a:pPr>
            <a:r>
              <a:rPr lang="en-GB" sz="2400" b="1" i="0" u="none" strike="noStrike" cap="none">
                <a:solidFill>
                  <a:schemeClr val="accent2"/>
                </a:solidFill>
                <a:latin typeface="Calibri"/>
                <a:ea typeface="Calibri"/>
                <a:cs typeface="Calibri"/>
                <a:sym typeface="Calibri"/>
              </a:rPr>
              <a:t>Oil &amp; Gas</a:t>
            </a:r>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Bigdata Use Cases – HealthCare </a:t>
            </a:r>
            <a:endParaRPr sz="2400" b="1" i="0" u="none" strike="noStrike" cap="none">
              <a:solidFill>
                <a:schemeClr val="accent2"/>
              </a:solidFill>
              <a:latin typeface="Arial"/>
              <a:ea typeface="Arial"/>
              <a:cs typeface="Arial"/>
              <a:sym typeface="Arial"/>
            </a:endParaRPr>
          </a:p>
        </p:txBody>
      </p:sp>
      <p:sp>
        <p:nvSpPr>
          <p:cNvPr id="197" name="Google Shape;197;p28"/>
          <p:cNvSpPr txBox="1">
            <a:spLocks noGrp="1"/>
          </p:cNvSpPr>
          <p:nvPr>
            <p:ph type="subTitle" idx="1"/>
          </p:nvPr>
        </p:nvSpPr>
        <p:spPr>
          <a:xfrm>
            <a:off x="152400" y="1219200"/>
            <a:ext cx="8534400" cy="5257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2"/>
              </a:buClr>
              <a:buSzPts val="2800"/>
              <a:buFont typeface="Noto Sans Symbols"/>
              <a:buChar char="➢"/>
            </a:pPr>
            <a:r>
              <a:rPr lang="en-GB" sz="2800" b="1" i="0" u="none" strike="noStrike" cap="none">
                <a:solidFill>
                  <a:schemeClr val="accent2"/>
                </a:solidFill>
                <a:latin typeface="Arial"/>
                <a:ea typeface="Arial"/>
                <a:cs typeface="Arial"/>
                <a:sym typeface="Arial"/>
              </a:rPr>
              <a:t>HealthCare</a:t>
            </a:r>
            <a:endParaRPr/>
          </a:p>
          <a:p>
            <a:pPr marL="914400" marR="0" lvl="2" indent="0" algn="l" rtl="0">
              <a:lnSpc>
                <a:spcPct val="80000"/>
              </a:lnSpc>
              <a:spcBef>
                <a:spcPts val="560"/>
              </a:spcBef>
              <a:spcAft>
                <a:spcPts val="0"/>
              </a:spcAft>
              <a:buClr>
                <a:srgbClr val="888888"/>
              </a:buClr>
              <a:buSzPts val="2800"/>
              <a:buFont typeface="Arial"/>
              <a:buNone/>
            </a:pPr>
            <a:endParaRPr sz="2800" b="0" i="0" u="none" strike="noStrike" cap="none">
              <a:solidFill>
                <a:schemeClr val="accent2"/>
              </a:solidFill>
              <a:latin typeface="Arial"/>
              <a:ea typeface="Arial"/>
              <a:cs typeface="Arial"/>
              <a:sym typeface="Arial"/>
            </a:endParaRPr>
          </a:p>
          <a:p>
            <a:pPr marL="914400" marR="0" lvl="2" indent="0" algn="l" rtl="0">
              <a:lnSpc>
                <a:spcPct val="80000"/>
              </a:lnSpc>
              <a:spcBef>
                <a:spcPts val="560"/>
              </a:spcBef>
              <a:spcAft>
                <a:spcPts val="0"/>
              </a:spcAft>
              <a:buClr>
                <a:schemeClr val="accent2"/>
              </a:buClr>
              <a:buSzPts val="2800"/>
              <a:buFont typeface="Noto Sans Symbols"/>
              <a:buChar char="➢"/>
            </a:pPr>
            <a:r>
              <a:rPr lang="en-GB" sz="2800" b="0" i="0" u="none" strike="noStrike" cap="none">
                <a:solidFill>
                  <a:schemeClr val="accent2"/>
                </a:solidFill>
                <a:latin typeface="Arial"/>
                <a:ea typeface="Arial"/>
                <a:cs typeface="Arial"/>
                <a:sym typeface="Arial"/>
              </a:rPr>
              <a:t>Clinical Decision Support System</a:t>
            </a:r>
            <a:endParaRPr/>
          </a:p>
          <a:p>
            <a:pPr marL="914400" marR="0" lvl="2" indent="177800" algn="l" rtl="0">
              <a:lnSpc>
                <a:spcPct val="80000"/>
              </a:lnSpc>
              <a:spcBef>
                <a:spcPts val="560"/>
              </a:spcBef>
              <a:spcAft>
                <a:spcPts val="0"/>
              </a:spcAft>
              <a:buClr>
                <a:srgbClr val="888888"/>
              </a:buClr>
              <a:buSzPts val="2800"/>
              <a:buFont typeface="Noto Sans Symbols"/>
              <a:buNone/>
            </a:pPr>
            <a:endParaRPr sz="2800" b="0" i="0" u="none" strike="noStrike" cap="none">
              <a:solidFill>
                <a:schemeClr val="accent2"/>
              </a:solidFill>
              <a:latin typeface="Arial"/>
              <a:ea typeface="Arial"/>
              <a:cs typeface="Arial"/>
              <a:sym typeface="Arial"/>
            </a:endParaRPr>
          </a:p>
          <a:p>
            <a:pPr marL="914400" marR="0" lvl="2" indent="0" algn="l" rtl="0">
              <a:lnSpc>
                <a:spcPct val="80000"/>
              </a:lnSpc>
              <a:spcBef>
                <a:spcPts val="560"/>
              </a:spcBef>
              <a:spcAft>
                <a:spcPts val="0"/>
              </a:spcAft>
              <a:buClr>
                <a:schemeClr val="accent2"/>
              </a:buClr>
              <a:buSzPts val="2800"/>
              <a:buFont typeface="Noto Sans Symbols"/>
              <a:buChar char="➢"/>
            </a:pPr>
            <a:r>
              <a:rPr lang="en-GB" sz="2800" b="0" i="0" u="none" strike="noStrike" cap="none">
                <a:solidFill>
                  <a:schemeClr val="accent2"/>
                </a:solidFill>
                <a:latin typeface="Arial"/>
                <a:ea typeface="Arial"/>
                <a:cs typeface="Arial"/>
                <a:sym typeface="Arial"/>
              </a:rPr>
              <a:t>Remote Patient Monitoring</a:t>
            </a:r>
            <a:endParaRPr/>
          </a:p>
          <a:p>
            <a:pPr marL="914400" marR="0" lvl="2" indent="177800" algn="l" rtl="0">
              <a:lnSpc>
                <a:spcPct val="80000"/>
              </a:lnSpc>
              <a:spcBef>
                <a:spcPts val="560"/>
              </a:spcBef>
              <a:spcAft>
                <a:spcPts val="0"/>
              </a:spcAft>
              <a:buClr>
                <a:srgbClr val="888888"/>
              </a:buClr>
              <a:buSzPts val="2800"/>
              <a:buFont typeface="Noto Sans Symbols"/>
              <a:buNone/>
            </a:pPr>
            <a:endParaRPr sz="2800" b="0" i="0" u="none" strike="noStrike" cap="none">
              <a:solidFill>
                <a:schemeClr val="accent2"/>
              </a:solidFill>
              <a:latin typeface="Arial"/>
              <a:ea typeface="Arial"/>
              <a:cs typeface="Arial"/>
              <a:sym typeface="Arial"/>
            </a:endParaRPr>
          </a:p>
          <a:p>
            <a:pPr marL="914400" marR="0" lvl="2" indent="0" algn="l" rtl="0">
              <a:lnSpc>
                <a:spcPct val="80000"/>
              </a:lnSpc>
              <a:spcBef>
                <a:spcPts val="560"/>
              </a:spcBef>
              <a:spcAft>
                <a:spcPts val="0"/>
              </a:spcAft>
              <a:buClr>
                <a:schemeClr val="accent2"/>
              </a:buClr>
              <a:buSzPts val="2800"/>
              <a:buFont typeface="Noto Sans Symbols"/>
              <a:buChar char="➢"/>
            </a:pPr>
            <a:r>
              <a:rPr lang="en-GB" sz="2800" b="0" i="0" u="none" strike="noStrike" cap="none">
                <a:solidFill>
                  <a:schemeClr val="accent2"/>
                </a:solidFill>
                <a:latin typeface="Arial"/>
                <a:ea typeface="Arial"/>
                <a:cs typeface="Arial"/>
                <a:sym typeface="Arial"/>
              </a:rPr>
              <a:t>Patient Profiling</a:t>
            </a:r>
            <a:endParaRPr/>
          </a:p>
          <a:p>
            <a:pPr marL="914400" marR="0" lvl="2" indent="177800" algn="l" rtl="0">
              <a:lnSpc>
                <a:spcPct val="80000"/>
              </a:lnSpc>
              <a:spcBef>
                <a:spcPts val="560"/>
              </a:spcBef>
              <a:spcAft>
                <a:spcPts val="0"/>
              </a:spcAft>
              <a:buClr>
                <a:srgbClr val="888888"/>
              </a:buClr>
              <a:buSzPts val="2800"/>
              <a:buFont typeface="Noto Sans Symbols"/>
              <a:buNone/>
            </a:pPr>
            <a:endParaRPr sz="2800" b="0" i="0" u="none" strike="noStrike" cap="none">
              <a:solidFill>
                <a:schemeClr val="accent2"/>
              </a:solidFill>
              <a:latin typeface="Arial"/>
              <a:ea typeface="Arial"/>
              <a:cs typeface="Arial"/>
              <a:sym typeface="Arial"/>
            </a:endParaRPr>
          </a:p>
          <a:p>
            <a:pPr marL="914400" marR="0" lvl="2" indent="0" algn="l" rtl="0">
              <a:lnSpc>
                <a:spcPct val="80000"/>
              </a:lnSpc>
              <a:spcBef>
                <a:spcPts val="560"/>
              </a:spcBef>
              <a:spcAft>
                <a:spcPts val="0"/>
              </a:spcAft>
              <a:buClr>
                <a:schemeClr val="accent2"/>
              </a:buClr>
              <a:buSzPts val="2800"/>
              <a:buFont typeface="Noto Sans Symbols"/>
              <a:buChar char="➢"/>
            </a:pPr>
            <a:r>
              <a:rPr lang="en-GB" sz="2800" b="0" i="0" u="none" strike="noStrike" cap="none">
                <a:solidFill>
                  <a:schemeClr val="accent2"/>
                </a:solidFill>
                <a:latin typeface="Arial"/>
                <a:ea typeface="Arial"/>
                <a:cs typeface="Arial"/>
                <a:sym typeface="Arial"/>
              </a:rPr>
              <a:t>Comparative Effective Research</a:t>
            </a:r>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198" name="Google Shape;198;p28"/>
          <p:cNvPicPr preferRelativeResize="0"/>
          <p:nvPr/>
        </p:nvPicPr>
        <p:blipFill rotWithShape="1">
          <a:blip r:embed="rId3">
            <a:alphaModFix/>
          </a:blip>
          <a:srcRect/>
          <a:stretch/>
        </p:blipFill>
        <p:spPr>
          <a:xfrm>
            <a:off x="6248400" y="2438400"/>
            <a:ext cx="2109206" cy="21496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Arial Black"/>
              <a:buNone/>
            </a:pPr>
            <a:r>
              <a:rPr lang="en-GB" sz="2400" b="1" i="0" u="none" strike="noStrike" cap="none">
                <a:solidFill>
                  <a:schemeClr val="accent2"/>
                </a:solidFill>
                <a:latin typeface="Arial Black"/>
                <a:ea typeface="Arial Black"/>
                <a:cs typeface="Arial Black"/>
                <a:sym typeface="Arial Black"/>
              </a:rPr>
              <a:t>Bigdata Use Cases – Retail </a:t>
            </a:r>
            <a:endParaRPr sz="2400" b="1" i="0" u="none" strike="noStrike" cap="none">
              <a:solidFill>
                <a:schemeClr val="accent2"/>
              </a:solidFill>
              <a:latin typeface="Arial Black"/>
              <a:ea typeface="Arial Black"/>
              <a:cs typeface="Arial Black"/>
              <a:sym typeface="Arial Black"/>
            </a:endParaRPr>
          </a:p>
        </p:txBody>
      </p:sp>
      <p:sp>
        <p:nvSpPr>
          <p:cNvPr id="204" name="Google Shape;204;p29"/>
          <p:cNvSpPr txBox="1">
            <a:spLocks noGrp="1"/>
          </p:cNvSpPr>
          <p:nvPr>
            <p:ph type="subTitle" idx="1"/>
          </p:nvPr>
        </p:nvSpPr>
        <p:spPr>
          <a:xfrm>
            <a:off x="152400" y="1219200"/>
            <a:ext cx="8534400" cy="5257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2"/>
              </a:buClr>
              <a:buSzPts val="2800"/>
              <a:buFont typeface="Noto Sans Symbols"/>
              <a:buChar char="➢"/>
            </a:pPr>
            <a:r>
              <a:rPr lang="en-GB" sz="2800" b="1" i="0" u="none" strike="noStrike" cap="none">
                <a:solidFill>
                  <a:schemeClr val="accent2"/>
                </a:solidFill>
                <a:latin typeface="Calibri"/>
                <a:ea typeface="Calibri"/>
                <a:cs typeface="Calibri"/>
                <a:sym typeface="Calibri"/>
              </a:rPr>
              <a:t>Marketing</a:t>
            </a:r>
            <a:endParaRPr/>
          </a:p>
          <a:p>
            <a:pPr marL="565150" marR="0" lvl="3" indent="-57150" algn="l" rtl="0">
              <a:lnSpc>
                <a:spcPct val="80000"/>
              </a:lnSpc>
              <a:spcBef>
                <a:spcPts val="560"/>
              </a:spcBef>
              <a:spcAft>
                <a:spcPts val="0"/>
              </a:spcAft>
              <a:buClr>
                <a:schemeClr val="accent2"/>
              </a:buClr>
              <a:buSzPts val="2800"/>
              <a:buFont typeface="Arial"/>
              <a:buNone/>
            </a:pPr>
            <a:r>
              <a:rPr lang="en-GB" sz="2800" b="1" i="0" u="none" strike="noStrike" cap="none">
                <a:solidFill>
                  <a:schemeClr val="accent2"/>
                </a:solidFill>
                <a:latin typeface="Calibri"/>
                <a:ea typeface="Calibri"/>
                <a:cs typeface="Calibri"/>
                <a:sym typeface="Calibri"/>
              </a:rPr>
              <a:t>	</a:t>
            </a:r>
            <a:endParaRPr/>
          </a:p>
          <a:p>
            <a:pPr marL="1371600" marR="0" lvl="3" indent="0" algn="l" rtl="0">
              <a:lnSpc>
                <a:spcPct val="80000"/>
              </a:lnSpc>
              <a:spcBef>
                <a:spcPts val="560"/>
              </a:spcBef>
              <a:spcAft>
                <a:spcPts val="0"/>
              </a:spcAft>
              <a:buClr>
                <a:schemeClr val="accent2"/>
              </a:buClr>
              <a:buSzPts val="2800"/>
              <a:buFont typeface="Noto Sans Symbols"/>
              <a:buChar char="➢"/>
            </a:pPr>
            <a:r>
              <a:rPr lang="en-GB" sz="2800" b="1" i="0" u="none" strike="noStrike" cap="none">
                <a:solidFill>
                  <a:schemeClr val="accent2"/>
                </a:solidFill>
                <a:latin typeface="Calibri"/>
                <a:ea typeface="Calibri"/>
                <a:cs typeface="Calibri"/>
                <a:sym typeface="Calibri"/>
              </a:rPr>
              <a:t>	</a:t>
            </a:r>
            <a:r>
              <a:rPr lang="en-GB" sz="2800" b="0" i="0" u="none" strike="noStrike" cap="none">
                <a:solidFill>
                  <a:schemeClr val="accent2"/>
                </a:solidFill>
                <a:latin typeface="Calibri"/>
                <a:ea typeface="Calibri"/>
                <a:cs typeface="Calibri"/>
                <a:sym typeface="Calibri"/>
              </a:rPr>
              <a:t>Cross-Selling</a:t>
            </a:r>
            <a:endParaRPr/>
          </a:p>
          <a:p>
            <a:pPr marL="565150" marR="0" lvl="3" indent="-57150" algn="l" rtl="0">
              <a:lnSpc>
                <a:spcPct val="80000"/>
              </a:lnSpc>
              <a:spcBef>
                <a:spcPts val="560"/>
              </a:spcBef>
              <a:spcAft>
                <a:spcPts val="0"/>
              </a:spcAft>
              <a:buClr>
                <a:srgbClr val="888888"/>
              </a:buClr>
              <a:buSzPts val="2800"/>
              <a:buFont typeface="Arial"/>
              <a:buNone/>
            </a:pPr>
            <a:endParaRPr sz="2800" b="0" i="0" u="none" strike="noStrike" cap="none">
              <a:solidFill>
                <a:schemeClr val="accent2"/>
              </a:solidFill>
              <a:latin typeface="Calibri"/>
              <a:ea typeface="Calibri"/>
              <a:cs typeface="Calibri"/>
              <a:sym typeface="Calibri"/>
            </a:endParaRPr>
          </a:p>
          <a:p>
            <a:pPr marL="1371600" marR="0" lvl="3" indent="0" algn="l" rtl="0">
              <a:lnSpc>
                <a:spcPct val="80000"/>
              </a:lnSpc>
              <a:spcBef>
                <a:spcPts val="560"/>
              </a:spcBef>
              <a:spcAft>
                <a:spcPts val="0"/>
              </a:spcAft>
              <a:buClr>
                <a:schemeClr val="accent2"/>
              </a:buClr>
              <a:buSzPts val="2800"/>
              <a:buFont typeface="Noto Sans Symbols"/>
              <a:buChar char="➢"/>
            </a:pPr>
            <a:r>
              <a:rPr lang="en-GB" sz="2800" b="0" i="0" u="none" strike="noStrike" cap="none">
                <a:solidFill>
                  <a:schemeClr val="accent2"/>
                </a:solidFill>
                <a:latin typeface="Calibri"/>
                <a:ea typeface="Calibri"/>
                <a:cs typeface="Calibri"/>
                <a:sym typeface="Calibri"/>
              </a:rPr>
              <a:t>	Location-based Marketing</a:t>
            </a:r>
            <a:endParaRPr/>
          </a:p>
          <a:p>
            <a:pPr marL="1371600" marR="0" lvl="3" indent="177800" algn="l" rtl="0">
              <a:lnSpc>
                <a:spcPct val="80000"/>
              </a:lnSpc>
              <a:spcBef>
                <a:spcPts val="560"/>
              </a:spcBef>
              <a:spcAft>
                <a:spcPts val="0"/>
              </a:spcAft>
              <a:buClr>
                <a:srgbClr val="888888"/>
              </a:buClr>
              <a:buSzPts val="2800"/>
              <a:buFont typeface="Noto Sans Symbols"/>
              <a:buNone/>
            </a:pPr>
            <a:endParaRPr sz="2800" b="0" i="0" u="none" strike="noStrike" cap="none">
              <a:solidFill>
                <a:schemeClr val="accent2"/>
              </a:solidFill>
              <a:latin typeface="Calibri"/>
              <a:ea typeface="Calibri"/>
              <a:cs typeface="Calibri"/>
              <a:sym typeface="Calibri"/>
            </a:endParaRPr>
          </a:p>
          <a:p>
            <a:pPr marL="1371600" marR="0" lvl="3" indent="0" algn="l" rtl="0">
              <a:lnSpc>
                <a:spcPct val="80000"/>
              </a:lnSpc>
              <a:spcBef>
                <a:spcPts val="560"/>
              </a:spcBef>
              <a:spcAft>
                <a:spcPts val="0"/>
              </a:spcAft>
              <a:buClr>
                <a:schemeClr val="accent2"/>
              </a:buClr>
              <a:buSzPts val="2800"/>
              <a:buFont typeface="Noto Sans Symbols"/>
              <a:buChar char="➢"/>
            </a:pPr>
            <a:r>
              <a:rPr lang="en-GB" sz="2800" b="0" i="0" u="none" strike="noStrike" cap="none">
                <a:solidFill>
                  <a:schemeClr val="accent2"/>
                </a:solidFill>
                <a:latin typeface="Calibri"/>
                <a:ea typeface="Calibri"/>
                <a:cs typeface="Calibri"/>
                <a:sym typeface="Calibri"/>
              </a:rPr>
              <a:t>	Analyzing in – store behavior</a:t>
            </a:r>
            <a:endParaRPr/>
          </a:p>
          <a:p>
            <a:pPr marL="1371600" marR="0" lvl="3" indent="177800" algn="l" rtl="0">
              <a:lnSpc>
                <a:spcPct val="80000"/>
              </a:lnSpc>
              <a:spcBef>
                <a:spcPts val="560"/>
              </a:spcBef>
              <a:spcAft>
                <a:spcPts val="0"/>
              </a:spcAft>
              <a:buClr>
                <a:srgbClr val="888888"/>
              </a:buClr>
              <a:buSzPts val="2800"/>
              <a:buFont typeface="Noto Sans Symbols"/>
              <a:buNone/>
            </a:pPr>
            <a:endParaRPr sz="2800" b="0" i="0" u="none" strike="noStrike" cap="none">
              <a:solidFill>
                <a:schemeClr val="accent2"/>
              </a:solidFill>
              <a:latin typeface="Calibri"/>
              <a:ea typeface="Calibri"/>
              <a:cs typeface="Calibri"/>
              <a:sym typeface="Calibri"/>
            </a:endParaRPr>
          </a:p>
          <a:p>
            <a:pPr marL="1371600" marR="0" lvl="3" indent="0" algn="l" rtl="0">
              <a:lnSpc>
                <a:spcPct val="80000"/>
              </a:lnSpc>
              <a:spcBef>
                <a:spcPts val="560"/>
              </a:spcBef>
              <a:spcAft>
                <a:spcPts val="0"/>
              </a:spcAft>
              <a:buClr>
                <a:schemeClr val="accent2"/>
              </a:buClr>
              <a:buSzPts val="2800"/>
              <a:buFont typeface="Noto Sans Symbols"/>
              <a:buChar char="➢"/>
            </a:pPr>
            <a:r>
              <a:rPr lang="en-GB" sz="2800" b="0" i="0" u="none" strike="noStrike" cap="none">
                <a:solidFill>
                  <a:schemeClr val="accent2"/>
                </a:solidFill>
                <a:latin typeface="Calibri"/>
                <a:ea typeface="Calibri"/>
                <a:cs typeface="Calibri"/>
                <a:sym typeface="Calibri"/>
              </a:rPr>
              <a:t>	Sentiment Analysis</a:t>
            </a:r>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205" name="Google Shape;205;p29"/>
          <p:cNvPicPr preferRelativeResize="0"/>
          <p:nvPr/>
        </p:nvPicPr>
        <p:blipFill rotWithShape="1">
          <a:blip r:embed="rId3">
            <a:alphaModFix/>
          </a:blip>
          <a:srcRect/>
          <a:stretch/>
        </p:blipFill>
        <p:spPr>
          <a:xfrm>
            <a:off x="6019800" y="1752600"/>
            <a:ext cx="2497685" cy="18083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Bigdata Use Cases – Manufacturing </a:t>
            </a:r>
            <a:endParaRPr sz="2400" b="1" i="0" u="none" strike="noStrike" cap="none">
              <a:solidFill>
                <a:schemeClr val="accent2"/>
              </a:solidFill>
              <a:latin typeface="Arial"/>
              <a:ea typeface="Arial"/>
              <a:cs typeface="Arial"/>
              <a:sym typeface="Arial"/>
            </a:endParaRPr>
          </a:p>
        </p:txBody>
      </p:sp>
      <p:sp>
        <p:nvSpPr>
          <p:cNvPr id="211" name="Google Shape;211;p30"/>
          <p:cNvSpPr txBox="1">
            <a:spLocks noGrp="1"/>
          </p:cNvSpPr>
          <p:nvPr>
            <p:ph type="subTitle" idx="1"/>
          </p:nvPr>
        </p:nvSpPr>
        <p:spPr>
          <a:xfrm>
            <a:off x="152400" y="1219200"/>
            <a:ext cx="8534400" cy="5257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2"/>
              </a:buClr>
              <a:buSzPts val="2400"/>
              <a:buFont typeface="Noto Sans Symbols"/>
              <a:buChar char="➢"/>
            </a:pPr>
            <a:r>
              <a:rPr lang="en-GB" sz="2400" b="1" i="0" u="none" strike="noStrike" cap="none">
                <a:solidFill>
                  <a:schemeClr val="accent2"/>
                </a:solidFill>
                <a:latin typeface="Arial"/>
                <a:ea typeface="Arial"/>
                <a:cs typeface="Arial"/>
                <a:sym typeface="Arial"/>
              </a:rPr>
              <a:t>Manufacturing</a:t>
            </a:r>
            <a:endParaRPr/>
          </a:p>
          <a:p>
            <a:pPr marL="0" marR="0" lvl="0" indent="0" algn="l" rtl="0">
              <a:lnSpc>
                <a:spcPct val="90000"/>
              </a:lnSpc>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965200" marR="0" lvl="3" indent="-457200" algn="l" rtl="0">
              <a:lnSpc>
                <a:spcPct val="90000"/>
              </a:lnSpc>
              <a:spcBef>
                <a:spcPts val="480"/>
              </a:spcBef>
              <a:spcAft>
                <a:spcPts val="0"/>
              </a:spcAft>
              <a:buClr>
                <a:schemeClr val="accent2"/>
              </a:buClr>
              <a:buSzPts val="2400"/>
              <a:buFont typeface="Noto Sans Symbols"/>
              <a:buChar char="➢"/>
            </a:pPr>
            <a:r>
              <a:rPr lang="en-GB" sz="2400" b="0" i="0" u="none" strike="noStrike" cap="none">
                <a:solidFill>
                  <a:schemeClr val="accent2"/>
                </a:solidFill>
                <a:latin typeface="Arial"/>
                <a:ea typeface="Arial"/>
                <a:cs typeface="Arial"/>
                <a:sym typeface="Arial"/>
              </a:rPr>
              <a:t>Sensors Driven Operations</a:t>
            </a:r>
            <a:endParaRPr/>
          </a:p>
          <a:p>
            <a:pPr marL="965200" marR="0" lvl="3" indent="-304800" algn="l" rtl="0">
              <a:lnSpc>
                <a:spcPct val="90000"/>
              </a:lnSpc>
              <a:spcBef>
                <a:spcPts val="480"/>
              </a:spcBef>
              <a:spcAft>
                <a:spcPts val="0"/>
              </a:spcAft>
              <a:buClr>
                <a:srgbClr val="888888"/>
              </a:buClr>
              <a:buSzPts val="2400"/>
              <a:buFont typeface="Noto Sans Symbols"/>
              <a:buNone/>
            </a:pPr>
            <a:endParaRPr sz="2400" b="0" i="0" u="none" strike="noStrike" cap="none">
              <a:solidFill>
                <a:schemeClr val="accent2"/>
              </a:solidFill>
              <a:latin typeface="Arial"/>
              <a:ea typeface="Arial"/>
              <a:cs typeface="Arial"/>
              <a:sym typeface="Arial"/>
            </a:endParaRPr>
          </a:p>
          <a:p>
            <a:pPr marL="965200" marR="0" lvl="3" indent="-457200" algn="l" rtl="0">
              <a:lnSpc>
                <a:spcPct val="90000"/>
              </a:lnSpc>
              <a:spcBef>
                <a:spcPts val="480"/>
              </a:spcBef>
              <a:spcAft>
                <a:spcPts val="0"/>
              </a:spcAft>
              <a:buClr>
                <a:schemeClr val="accent2"/>
              </a:buClr>
              <a:buSzPts val="2400"/>
              <a:buFont typeface="Noto Sans Symbols"/>
              <a:buChar char="➢"/>
            </a:pPr>
            <a:r>
              <a:rPr lang="en-GB" sz="2400" b="0" i="0" u="none" strike="noStrike" cap="none">
                <a:solidFill>
                  <a:schemeClr val="accent2"/>
                </a:solidFill>
                <a:latin typeface="Arial"/>
                <a:ea typeface="Arial"/>
                <a:cs typeface="Arial"/>
                <a:sym typeface="Arial"/>
              </a:rPr>
              <a:t>Supply Chain &amp; Inventory Management</a:t>
            </a:r>
            <a:endParaRPr/>
          </a:p>
          <a:p>
            <a:pPr marL="965200" marR="0" lvl="3" indent="-304800" algn="l" rtl="0">
              <a:lnSpc>
                <a:spcPct val="90000"/>
              </a:lnSpc>
              <a:spcBef>
                <a:spcPts val="480"/>
              </a:spcBef>
              <a:spcAft>
                <a:spcPts val="0"/>
              </a:spcAft>
              <a:buClr>
                <a:srgbClr val="888888"/>
              </a:buClr>
              <a:buSzPts val="2400"/>
              <a:buFont typeface="Noto Sans Symbols"/>
              <a:buNone/>
            </a:pPr>
            <a:endParaRPr sz="2400" b="0" i="0" u="none" strike="noStrike" cap="none">
              <a:solidFill>
                <a:schemeClr val="accent2"/>
              </a:solidFill>
              <a:latin typeface="Arial"/>
              <a:ea typeface="Arial"/>
              <a:cs typeface="Arial"/>
              <a:sym typeface="Arial"/>
            </a:endParaRPr>
          </a:p>
          <a:p>
            <a:pPr marL="965200" marR="0" lvl="3" indent="-457200" algn="l" rtl="0">
              <a:lnSpc>
                <a:spcPct val="90000"/>
              </a:lnSpc>
              <a:spcBef>
                <a:spcPts val="480"/>
              </a:spcBef>
              <a:spcAft>
                <a:spcPts val="0"/>
              </a:spcAft>
              <a:buClr>
                <a:schemeClr val="accent2"/>
              </a:buClr>
              <a:buSzPts val="2400"/>
              <a:buFont typeface="Noto Sans Symbols"/>
              <a:buChar char="➢"/>
            </a:pPr>
            <a:r>
              <a:rPr lang="en-GB" sz="2400" b="0" i="0" u="none" strike="noStrike" cap="none">
                <a:solidFill>
                  <a:schemeClr val="accent2"/>
                </a:solidFill>
                <a:latin typeface="Arial"/>
                <a:ea typeface="Arial"/>
                <a:cs typeface="Arial"/>
                <a:sym typeface="Arial"/>
              </a:rPr>
              <a:t>Shorten Design to Value Cycle</a:t>
            </a:r>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212" name="Google Shape;212;p30"/>
          <p:cNvPicPr preferRelativeResize="0"/>
          <p:nvPr/>
        </p:nvPicPr>
        <p:blipFill rotWithShape="1">
          <a:blip r:embed="rId3">
            <a:alphaModFix/>
          </a:blip>
          <a:srcRect/>
          <a:stretch/>
        </p:blipFill>
        <p:spPr>
          <a:xfrm>
            <a:off x="5921494" y="990600"/>
            <a:ext cx="2750294" cy="1866027"/>
          </a:xfrm>
          <a:prstGeom prst="rect">
            <a:avLst/>
          </a:prstGeom>
          <a:noFill/>
          <a:ln>
            <a:noFill/>
          </a:ln>
        </p:spPr>
      </p:pic>
      <p:pic>
        <p:nvPicPr>
          <p:cNvPr id="213" name="Google Shape;213;p30"/>
          <p:cNvPicPr preferRelativeResize="0"/>
          <p:nvPr/>
        </p:nvPicPr>
        <p:blipFill rotWithShape="1">
          <a:blip r:embed="rId4">
            <a:alphaModFix/>
          </a:blip>
          <a:srcRect/>
          <a:stretch/>
        </p:blipFill>
        <p:spPr>
          <a:xfrm>
            <a:off x="6934200" y="3429000"/>
            <a:ext cx="1942323" cy="19423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ctrTitle"/>
          </p:nvPr>
        </p:nvSpPr>
        <p:spPr>
          <a:xfrm>
            <a:off x="0" y="152400"/>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Bigdata Use Cases – Public Services</a:t>
            </a:r>
            <a:r>
              <a:rPr lang="en-GB" sz="2400" b="0" i="0" u="none" strike="noStrike" cap="none">
                <a:solidFill>
                  <a:schemeClr val="accent2"/>
                </a:solidFill>
                <a:latin typeface="Calibri"/>
                <a:ea typeface="Calibri"/>
                <a:cs typeface="Calibri"/>
                <a:sym typeface="Calibri"/>
              </a:rPr>
              <a:t> </a:t>
            </a:r>
            <a:endParaRPr sz="2400" b="1" i="0" u="none" strike="noStrike" cap="none">
              <a:solidFill>
                <a:schemeClr val="accent2"/>
              </a:solidFill>
              <a:latin typeface="Arial"/>
              <a:ea typeface="Arial"/>
              <a:cs typeface="Arial"/>
              <a:sym typeface="Arial"/>
            </a:endParaRPr>
          </a:p>
        </p:txBody>
      </p:sp>
      <p:sp>
        <p:nvSpPr>
          <p:cNvPr id="219" name="Google Shape;219;p31"/>
          <p:cNvSpPr txBox="1">
            <a:spLocks noGrp="1"/>
          </p:cNvSpPr>
          <p:nvPr>
            <p:ph type="subTitle" idx="1"/>
          </p:nvPr>
        </p:nvSpPr>
        <p:spPr>
          <a:xfrm>
            <a:off x="228600" y="838200"/>
            <a:ext cx="8534400" cy="5257800"/>
          </a:xfrm>
          <a:prstGeom prst="rect">
            <a:avLst/>
          </a:prstGeom>
          <a:noFill/>
          <a:ln>
            <a:noFill/>
          </a:ln>
        </p:spPr>
        <p:txBody>
          <a:bodyPr spcFirstLastPara="1" wrap="square" lIns="91425" tIns="45700" rIns="91425" bIns="45700" anchor="t" anchorCtr="0">
            <a:noAutofit/>
          </a:bodyPr>
          <a:lstStyle/>
          <a:p>
            <a:pPr marL="457200" marR="0" lvl="1" indent="0" algn="l" rtl="0">
              <a:lnSpc>
                <a:spcPct val="80000"/>
              </a:lnSpc>
              <a:spcBef>
                <a:spcPts val="0"/>
              </a:spcBef>
              <a:spcAft>
                <a:spcPts val="0"/>
              </a:spcAft>
              <a:buClr>
                <a:schemeClr val="accent2"/>
              </a:buClr>
              <a:buSzPts val="4000"/>
              <a:buFont typeface="Noto Sans Symbols"/>
              <a:buChar char="➢"/>
            </a:pPr>
            <a:r>
              <a:rPr lang="en-GB" sz="4000" b="1" i="0" u="none" strike="noStrike" cap="none">
                <a:solidFill>
                  <a:schemeClr val="accent2"/>
                </a:solidFill>
                <a:latin typeface="Calibri"/>
                <a:ea typeface="Calibri"/>
                <a:cs typeface="Calibri"/>
                <a:sym typeface="Calibri"/>
              </a:rPr>
              <a:t>Public Sector Administration</a:t>
            </a:r>
            <a:endParaRPr/>
          </a:p>
          <a:p>
            <a:pPr marL="1828800" marR="0" lvl="4" indent="0" algn="l" rtl="0">
              <a:lnSpc>
                <a:spcPct val="80000"/>
              </a:lnSpc>
              <a:spcBef>
                <a:spcPts val="800"/>
              </a:spcBef>
              <a:spcAft>
                <a:spcPts val="0"/>
              </a:spcAft>
              <a:buClr>
                <a:srgbClr val="888888"/>
              </a:buClr>
              <a:buSzPts val="4000"/>
              <a:buFont typeface="Arial"/>
              <a:buNone/>
            </a:pPr>
            <a:endParaRPr sz="4000" b="0" i="0" u="none" strike="noStrike" cap="none">
              <a:solidFill>
                <a:schemeClr val="accent2"/>
              </a:solidFill>
              <a:latin typeface="Calibri"/>
              <a:ea typeface="Calibri"/>
              <a:cs typeface="Calibri"/>
              <a:sym typeface="Calibri"/>
            </a:endParaRPr>
          </a:p>
          <a:p>
            <a:pPr marL="1371600" marR="0" lvl="3" indent="0" algn="l" rtl="0">
              <a:lnSpc>
                <a:spcPct val="80000"/>
              </a:lnSpc>
              <a:spcBef>
                <a:spcPts val="560"/>
              </a:spcBef>
              <a:spcAft>
                <a:spcPts val="0"/>
              </a:spcAft>
              <a:buClr>
                <a:schemeClr val="accent2"/>
              </a:buClr>
              <a:buSzPts val="2800"/>
              <a:buFont typeface="Noto Sans Symbols"/>
              <a:buChar char="➢"/>
            </a:pPr>
            <a:r>
              <a:rPr lang="en-GB" sz="2800" b="0" i="0" u="none" strike="noStrike" cap="none">
                <a:solidFill>
                  <a:schemeClr val="accent2"/>
                </a:solidFill>
                <a:latin typeface="Calibri"/>
                <a:ea typeface="Calibri"/>
                <a:cs typeface="Calibri"/>
                <a:sym typeface="Calibri"/>
              </a:rPr>
              <a:t>Traffic Decongestion</a:t>
            </a:r>
            <a:endParaRPr/>
          </a:p>
          <a:p>
            <a:pPr marL="1828800" marR="0" lvl="4" indent="177800" algn="l" rtl="0">
              <a:lnSpc>
                <a:spcPct val="80000"/>
              </a:lnSpc>
              <a:spcBef>
                <a:spcPts val="560"/>
              </a:spcBef>
              <a:spcAft>
                <a:spcPts val="0"/>
              </a:spcAft>
              <a:buClr>
                <a:srgbClr val="888888"/>
              </a:buClr>
              <a:buSzPts val="2800"/>
              <a:buFont typeface="Noto Sans Symbols"/>
              <a:buNone/>
            </a:pPr>
            <a:endParaRPr sz="2800" b="0" i="0" u="none" strike="noStrike" cap="none">
              <a:solidFill>
                <a:schemeClr val="accent2"/>
              </a:solidFill>
              <a:latin typeface="Calibri"/>
              <a:ea typeface="Calibri"/>
              <a:cs typeface="Calibri"/>
              <a:sym typeface="Calibri"/>
            </a:endParaRPr>
          </a:p>
          <a:p>
            <a:pPr marL="1371600" marR="0" lvl="3" indent="0" algn="l" rtl="0">
              <a:lnSpc>
                <a:spcPct val="80000"/>
              </a:lnSpc>
              <a:spcBef>
                <a:spcPts val="560"/>
              </a:spcBef>
              <a:spcAft>
                <a:spcPts val="0"/>
              </a:spcAft>
              <a:buClr>
                <a:schemeClr val="accent2"/>
              </a:buClr>
              <a:buSzPts val="2800"/>
              <a:buFont typeface="Noto Sans Symbols"/>
              <a:buChar char="➢"/>
            </a:pPr>
            <a:r>
              <a:rPr lang="en-GB" sz="2800" b="0" i="0" u="none" strike="noStrike" cap="none">
                <a:solidFill>
                  <a:schemeClr val="accent2"/>
                </a:solidFill>
                <a:latin typeface="Calibri"/>
                <a:ea typeface="Calibri"/>
                <a:cs typeface="Calibri"/>
                <a:sym typeface="Calibri"/>
              </a:rPr>
              <a:t>Civic Compliance – Noise, Air &amp; Water </a:t>
            </a:r>
            <a:endParaRPr/>
          </a:p>
          <a:p>
            <a:pPr marL="850900" marR="0" lvl="4" indent="0" algn="l" rtl="0">
              <a:lnSpc>
                <a:spcPct val="80000"/>
              </a:lnSpc>
              <a:spcBef>
                <a:spcPts val="560"/>
              </a:spcBef>
              <a:spcAft>
                <a:spcPts val="0"/>
              </a:spcAft>
              <a:buClr>
                <a:schemeClr val="accent2"/>
              </a:buClr>
              <a:buSzPts val="2800"/>
              <a:buFont typeface="Arial"/>
              <a:buNone/>
            </a:pPr>
            <a:r>
              <a:rPr lang="en-GB" sz="2800" b="0" i="0" u="none" strike="noStrike" cap="none">
                <a:solidFill>
                  <a:schemeClr val="accent2"/>
                </a:solidFill>
                <a:latin typeface="Calibri"/>
                <a:ea typeface="Calibri"/>
                <a:cs typeface="Calibri"/>
                <a:sym typeface="Calibri"/>
              </a:rPr>
              <a:t>          Pollution</a:t>
            </a:r>
            <a:endParaRPr/>
          </a:p>
          <a:p>
            <a:pPr marL="1828800" marR="0" lvl="4" indent="177800" algn="l" rtl="0">
              <a:lnSpc>
                <a:spcPct val="80000"/>
              </a:lnSpc>
              <a:spcBef>
                <a:spcPts val="560"/>
              </a:spcBef>
              <a:spcAft>
                <a:spcPts val="0"/>
              </a:spcAft>
              <a:buClr>
                <a:srgbClr val="888888"/>
              </a:buClr>
              <a:buSzPts val="2800"/>
              <a:buFont typeface="Noto Sans Symbols"/>
              <a:buNone/>
            </a:pPr>
            <a:endParaRPr sz="2800" b="0" i="0" u="none" strike="noStrike" cap="none">
              <a:solidFill>
                <a:schemeClr val="accent2"/>
              </a:solidFill>
              <a:latin typeface="Calibri"/>
              <a:ea typeface="Calibri"/>
              <a:cs typeface="Calibri"/>
              <a:sym typeface="Calibri"/>
            </a:endParaRPr>
          </a:p>
          <a:p>
            <a:pPr marL="1371600" marR="0" lvl="3" indent="0" algn="l" rtl="0">
              <a:lnSpc>
                <a:spcPct val="80000"/>
              </a:lnSpc>
              <a:spcBef>
                <a:spcPts val="560"/>
              </a:spcBef>
              <a:spcAft>
                <a:spcPts val="0"/>
              </a:spcAft>
              <a:buClr>
                <a:schemeClr val="accent2"/>
              </a:buClr>
              <a:buSzPts val="2800"/>
              <a:buFont typeface="Noto Sans Symbols"/>
              <a:buChar char="➢"/>
            </a:pPr>
            <a:r>
              <a:rPr lang="en-GB" sz="2800" b="0" i="0" u="none" strike="noStrike" cap="none">
                <a:solidFill>
                  <a:schemeClr val="accent2"/>
                </a:solidFill>
                <a:latin typeface="Calibri"/>
                <a:ea typeface="Calibri"/>
                <a:cs typeface="Calibri"/>
                <a:sym typeface="Calibri"/>
              </a:rPr>
              <a:t>Locality and Area Development</a:t>
            </a:r>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ctrTitle"/>
          </p:nvPr>
        </p:nvSpPr>
        <p:spPr>
          <a:xfrm>
            <a:off x="13854" y="1"/>
            <a:ext cx="8672945"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Arial"/>
              <a:buNone/>
            </a:pPr>
            <a:r>
              <a:rPr lang="en-GB" sz="2400" b="1" i="0" u="none" strike="noStrike" cap="none">
                <a:solidFill>
                  <a:schemeClr val="accent2"/>
                </a:solidFill>
                <a:latin typeface="Arial"/>
                <a:ea typeface="Arial"/>
                <a:cs typeface="Arial"/>
                <a:sym typeface="Arial"/>
              </a:rPr>
              <a:t>Understanding Data</a:t>
            </a:r>
            <a:endParaRPr sz="2400" b="1" i="0" u="none" strike="noStrike" cap="none">
              <a:solidFill>
                <a:schemeClr val="accent2"/>
              </a:solidFill>
              <a:latin typeface="Arial"/>
              <a:ea typeface="Arial"/>
              <a:cs typeface="Arial"/>
              <a:sym typeface="Arial"/>
            </a:endParaRPr>
          </a:p>
        </p:txBody>
      </p:sp>
      <p:sp>
        <p:nvSpPr>
          <p:cNvPr id="97" name="Google Shape;97;p15"/>
          <p:cNvSpPr txBox="1">
            <a:spLocks noGrp="1"/>
          </p:cNvSpPr>
          <p:nvPr>
            <p:ph type="subTitle" idx="1"/>
          </p:nvPr>
        </p:nvSpPr>
        <p:spPr>
          <a:xfrm>
            <a:off x="152400" y="838200"/>
            <a:ext cx="8534400" cy="571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000"/>
              <a:buFont typeface="Arial"/>
              <a:buNone/>
            </a:pPr>
            <a:r>
              <a:rPr lang="en-GB" sz="2000" b="0" i="0" u="none" strike="noStrike" cap="none">
                <a:solidFill>
                  <a:schemeClr val="accent2"/>
                </a:solidFill>
                <a:latin typeface="Arial"/>
                <a:ea typeface="Arial"/>
                <a:cs typeface="Arial"/>
                <a:sym typeface="Arial"/>
              </a:rPr>
              <a:t>What is data? A Customer’s record, Subscriber’s telephone # and address, a retail ticket, an insurance claim, an inventory list, a sales order, a flight ticket…etc.</a:t>
            </a:r>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chemeClr val="accent2"/>
              </a:buClr>
              <a:buSzPts val="2400"/>
              <a:buFont typeface="Arial"/>
              <a:buNone/>
            </a:pPr>
            <a:r>
              <a:rPr lang="en-GB" sz="2400" b="0" i="0" u="none" strike="noStrike" cap="none">
                <a:solidFill>
                  <a:schemeClr val="accent2"/>
                </a:solidFill>
                <a:latin typeface="Arial"/>
                <a:ea typeface="Arial"/>
                <a:cs typeface="Arial"/>
                <a:sym typeface="Arial"/>
              </a:rPr>
              <a:t>This is how we perceive data today. But data is changing its form, even right now as we speak, data is changing. </a:t>
            </a:r>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98" name="Google Shape;98;p15"/>
          <p:cNvPicPr preferRelativeResize="0"/>
          <p:nvPr/>
        </p:nvPicPr>
        <p:blipFill rotWithShape="1">
          <a:blip r:embed="rId3">
            <a:alphaModFix/>
          </a:blip>
          <a:srcRect/>
          <a:stretch/>
        </p:blipFill>
        <p:spPr>
          <a:xfrm>
            <a:off x="228600" y="1905000"/>
            <a:ext cx="2424916" cy="2048312"/>
          </a:xfrm>
          <a:prstGeom prst="rect">
            <a:avLst/>
          </a:prstGeom>
          <a:noFill/>
          <a:ln>
            <a:noFill/>
          </a:ln>
        </p:spPr>
      </p:pic>
      <p:pic>
        <p:nvPicPr>
          <p:cNvPr id="99" name="Google Shape;99;p15"/>
          <p:cNvPicPr preferRelativeResize="0"/>
          <p:nvPr/>
        </p:nvPicPr>
        <p:blipFill rotWithShape="1">
          <a:blip r:embed="rId4">
            <a:alphaModFix/>
          </a:blip>
          <a:srcRect/>
          <a:stretch/>
        </p:blipFill>
        <p:spPr>
          <a:xfrm>
            <a:off x="304800" y="3962400"/>
            <a:ext cx="1825512" cy="1277868"/>
          </a:xfrm>
          <a:prstGeom prst="rect">
            <a:avLst/>
          </a:prstGeom>
          <a:noFill/>
          <a:ln>
            <a:noFill/>
          </a:ln>
        </p:spPr>
      </p:pic>
      <p:pic>
        <p:nvPicPr>
          <p:cNvPr id="100" name="Google Shape;100;p15"/>
          <p:cNvPicPr preferRelativeResize="0"/>
          <p:nvPr/>
        </p:nvPicPr>
        <p:blipFill rotWithShape="1">
          <a:blip r:embed="rId5">
            <a:alphaModFix/>
          </a:blip>
          <a:srcRect/>
          <a:stretch/>
        </p:blipFill>
        <p:spPr>
          <a:xfrm>
            <a:off x="2743200" y="1447800"/>
            <a:ext cx="2197830" cy="3678099"/>
          </a:xfrm>
          <a:prstGeom prst="rect">
            <a:avLst/>
          </a:prstGeom>
          <a:noFill/>
          <a:ln>
            <a:noFill/>
          </a:ln>
        </p:spPr>
      </p:pic>
      <p:pic>
        <p:nvPicPr>
          <p:cNvPr id="101" name="Google Shape;101;p15"/>
          <p:cNvPicPr preferRelativeResize="0"/>
          <p:nvPr/>
        </p:nvPicPr>
        <p:blipFill rotWithShape="1">
          <a:blip r:embed="rId6">
            <a:alphaModFix/>
          </a:blip>
          <a:srcRect/>
          <a:stretch/>
        </p:blipFill>
        <p:spPr>
          <a:xfrm>
            <a:off x="4876800" y="3505200"/>
            <a:ext cx="1523301" cy="1395676"/>
          </a:xfrm>
          <a:prstGeom prst="rect">
            <a:avLst/>
          </a:prstGeom>
          <a:noFill/>
          <a:ln>
            <a:noFill/>
          </a:ln>
        </p:spPr>
      </p:pic>
      <p:pic>
        <p:nvPicPr>
          <p:cNvPr id="102" name="Google Shape;102;p15"/>
          <p:cNvPicPr preferRelativeResize="0"/>
          <p:nvPr/>
        </p:nvPicPr>
        <p:blipFill rotWithShape="1">
          <a:blip r:embed="rId7">
            <a:alphaModFix/>
          </a:blip>
          <a:srcRect/>
          <a:stretch/>
        </p:blipFill>
        <p:spPr>
          <a:xfrm>
            <a:off x="6858000" y="1828800"/>
            <a:ext cx="1367093" cy="1137971"/>
          </a:xfrm>
          <a:prstGeom prst="rect">
            <a:avLst/>
          </a:prstGeom>
          <a:noFill/>
          <a:ln>
            <a:noFill/>
          </a:ln>
        </p:spPr>
      </p:pic>
      <p:pic>
        <p:nvPicPr>
          <p:cNvPr id="103" name="Google Shape;103;p15"/>
          <p:cNvPicPr preferRelativeResize="0"/>
          <p:nvPr/>
        </p:nvPicPr>
        <p:blipFill rotWithShape="1">
          <a:blip r:embed="rId8">
            <a:alphaModFix/>
          </a:blip>
          <a:srcRect/>
          <a:stretch/>
        </p:blipFill>
        <p:spPr>
          <a:xfrm>
            <a:off x="6553200" y="3352800"/>
            <a:ext cx="1570769" cy="1178060"/>
          </a:xfrm>
          <a:prstGeom prst="rect">
            <a:avLst/>
          </a:prstGeom>
          <a:noFill/>
          <a:ln>
            <a:noFill/>
          </a:ln>
        </p:spPr>
      </p:pic>
      <p:pic>
        <p:nvPicPr>
          <p:cNvPr id="104" name="Google Shape;104;p15"/>
          <p:cNvPicPr preferRelativeResize="0"/>
          <p:nvPr/>
        </p:nvPicPr>
        <p:blipFill rotWithShape="1">
          <a:blip r:embed="rId9">
            <a:alphaModFix/>
          </a:blip>
          <a:srcRect/>
          <a:stretch/>
        </p:blipFill>
        <p:spPr>
          <a:xfrm>
            <a:off x="4953000" y="1600200"/>
            <a:ext cx="1564877" cy="15648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Bigdata Use Cases – Oil &amp; Gas </a:t>
            </a:r>
            <a:endParaRPr sz="2400" b="1" i="0" u="none" strike="noStrike" cap="none">
              <a:solidFill>
                <a:schemeClr val="accent2"/>
              </a:solidFill>
              <a:latin typeface="Arial"/>
              <a:ea typeface="Arial"/>
              <a:cs typeface="Arial"/>
              <a:sym typeface="Arial"/>
            </a:endParaRPr>
          </a:p>
        </p:txBody>
      </p:sp>
      <p:sp>
        <p:nvSpPr>
          <p:cNvPr id="225" name="Google Shape;225;p32"/>
          <p:cNvSpPr txBox="1">
            <a:spLocks noGrp="1"/>
          </p:cNvSpPr>
          <p:nvPr>
            <p:ph type="subTitle" idx="1"/>
          </p:nvPr>
        </p:nvSpPr>
        <p:spPr>
          <a:xfrm>
            <a:off x="152400" y="1219200"/>
            <a:ext cx="8534400" cy="525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2"/>
              </a:buClr>
              <a:buSzPts val="4000"/>
              <a:buFont typeface="Noto Sans Symbols"/>
              <a:buChar char="➢"/>
            </a:pPr>
            <a:r>
              <a:rPr lang="en-GB" sz="4000" b="1" i="0" u="none" strike="noStrike" cap="none">
                <a:solidFill>
                  <a:schemeClr val="accent2"/>
                </a:solidFill>
                <a:latin typeface="Calibri"/>
                <a:ea typeface="Calibri"/>
                <a:cs typeface="Calibri"/>
                <a:sym typeface="Calibri"/>
              </a:rPr>
              <a:t>Oil &amp; Gas Sector</a:t>
            </a:r>
            <a:endParaRPr/>
          </a:p>
          <a:p>
            <a:pPr marL="0" marR="0" lvl="0" indent="0" algn="l" rtl="0">
              <a:spcBef>
                <a:spcPts val="800"/>
              </a:spcBef>
              <a:spcAft>
                <a:spcPts val="0"/>
              </a:spcAft>
              <a:buClr>
                <a:srgbClr val="888888"/>
              </a:buClr>
              <a:buSzPts val="4000"/>
              <a:buFont typeface="Arial"/>
              <a:buNone/>
            </a:pPr>
            <a:endParaRPr sz="4000" b="1" i="0" u="none" strike="noStrike" cap="none">
              <a:solidFill>
                <a:schemeClr val="accent2"/>
              </a:solidFill>
              <a:latin typeface="Calibri"/>
              <a:ea typeface="Calibri"/>
              <a:cs typeface="Calibri"/>
              <a:sym typeface="Calibri"/>
            </a:endParaRPr>
          </a:p>
          <a:p>
            <a:pPr marL="1828800" marR="0" lvl="4" indent="0" algn="l" rtl="0">
              <a:spcBef>
                <a:spcPts val="640"/>
              </a:spcBef>
              <a:spcAft>
                <a:spcPts val="0"/>
              </a:spcAft>
              <a:buClr>
                <a:schemeClr val="accent2"/>
              </a:buClr>
              <a:buSzPts val="3200"/>
              <a:buFont typeface="Noto Sans Symbols"/>
              <a:buChar char="➢"/>
            </a:pPr>
            <a:r>
              <a:rPr lang="en-GB" sz="3200" b="1" i="0" u="none" strike="noStrike" cap="none">
                <a:solidFill>
                  <a:schemeClr val="accent2"/>
                </a:solidFill>
                <a:latin typeface="Calibri"/>
                <a:ea typeface="Calibri"/>
                <a:cs typeface="Calibri"/>
                <a:sym typeface="Calibri"/>
              </a:rPr>
              <a:t>Digital Oil Field</a:t>
            </a:r>
            <a:endParaRPr/>
          </a:p>
          <a:p>
            <a:pPr marL="850900" marR="0" lvl="4" indent="0" algn="l" rtl="0">
              <a:spcBef>
                <a:spcPts val="640"/>
              </a:spcBef>
              <a:spcAft>
                <a:spcPts val="0"/>
              </a:spcAft>
              <a:buClr>
                <a:srgbClr val="888888"/>
              </a:buClr>
              <a:buSzPts val="3200"/>
              <a:buFont typeface="Arial"/>
              <a:buNone/>
            </a:pPr>
            <a:endParaRPr sz="3200" b="1" i="0" u="none" strike="noStrike" cap="none">
              <a:solidFill>
                <a:schemeClr val="accent2"/>
              </a:solidFill>
              <a:latin typeface="Calibri"/>
              <a:ea typeface="Calibri"/>
              <a:cs typeface="Calibri"/>
              <a:sym typeface="Calibri"/>
            </a:endParaRPr>
          </a:p>
          <a:p>
            <a:pPr marL="1828800" marR="0" lvl="4" indent="0" algn="l" rtl="0">
              <a:spcBef>
                <a:spcPts val="640"/>
              </a:spcBef>
              <a:spcAft>
                <a:spcPts val="0"/>
              </a:spcAft>
              <a:buClr>
                <a:schemeClr val="accent2"/>
              </a:buClr>
              <a:buSzPts val="3200"/>
              <a:buFont typeface="Noto Sans Symbols"/>
              <a:buChar char="➢"/>
            </a:pPr>
            <a:r>
              <a:rPr lang="en-GB" sz="3200" b="1" i="0" u="none" strike="noStrike" cap="none">
                <a:solidFill>
                  <a:schemeClr val="accent2"/>
                </a:solidFill>
                <a:latin typeface="Calibri"/>
                <a:ea typeface="Calibri"/>
                <a:cs typeface="Calibri"/>
                <a:sym typeface="Calibri"/>
              </a:rPr>
              <a:t>Remote Drilling Operations</a:t>
            </a:r>
            <a:endParaRPr sz="3200" b="1"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grpSp>
        <p:nvGrpSpPr>
          <p:cNvPr id="226" name="Google Shape;226;p32"/>
          <p:cNvGrpSpPr/>
          <p:nvPr/>
        </p:nvGrpSpPr>
        <p:grpSpPr>
          <a:xfrm>
            <a:off x="5943600" y="990600"/>
            <a:ext cx="2675920" cy="2593306"/>
            <a:chOff x="3784" y="720"/>
            <a:chExt cx="1800" cy="1744"/>
          </a:xfrm>
        </p:grpSpPr>
        <p:sp>
          <p:nvSpPr>
            <p:cNvPr id="227" name="Google Shape;227;p32"/>
            <p:cNvSpPr/>
            <p:nvPr/>
          </p:nvSpPr>
          <p:spPr>
            <a:xfrm>
              <a:off x="3784" y="720"/>
              <a:ext cx="1794" cy="17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28" name="Google Shape;228;p32"/>
            <p:cNvPicPr preferRelativeResize="0"/>
            <p:nvPr/>
          </p:nvPicPr>
          <p:blipFill rotWithShape="1">
            <a:blip r:embed="rId3">
              <a:alphaModFix/>
            </a:blip>
            <a:srcRect/>
            <a:stretch/>
          </p:blipFill>
          <p:spPr>
            <a:xfrm>
              <a:off x="3784" y="720"/>
              <a:ext cx="1800" cy="1744"/>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Arial Black"/>
              <a:buNone/>
            </a:pPr>
            <a:r>
              <a:rPr lang="en-GB" sz="2400" b="1" i="0" u="none" strike="noStrike" cap="none">
                <a:solidFill>
                  <a:schemeClr val="accent2"/>
                </a:solidFill>
                <a:latin typeface="Arial Black"/>
                <a:ea typeface="Arial Black"/>
                <a:cs typeface="Arial Black"/>
                <a:sym typeface="Arial Black"/>
              </a:rPr>
              <a:t>Limitations of Conventional BI </a:t>
            </a:r>
            <a:endParaRPr sz="2400" b="1" i="0" u="none" strike="noStrike" cap="none">
              <a:solidFill>
                <a:schemeClr val="accent2"/>
              </a:solidFill>
              <a:latin typeface="Arial Black"/>
              <a:ea typeface="Arial Black"/>
              <a:cs typeface="Arial Black"/>
              <a:sym typeface="Arial Black"/>
            </a:endParaRPr>
          </a:p>
        </p:txBody>
      </p:sp>
      <p:sp>
        <p:nvSpPr>
          <p:cNvPr id="234" name="Google Shape;234;p33"/>
          <p:cNvSpPr txBox="1">
            <a:spLocks noGrp="1"/>
          </p:cNvSpPr>
          <p:nvPr>
            <p:ph type="subTitle" idx="1"/>
          </p:nvPr>
        </p:nvSpPr>
        <p:spPr>
          <a:xfrm>
            <a:off x="152400" y="914400"/>
            <a:ext cx="8534400" cy="525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400"/>
              <a:buFont typeface="Arial"/>
              <a:buNone/>
            </a:pPr>
            <a:r>
              <a:rPr lang="en-GB" sz="2400" b="0" i="0" u="none" strike="noStrike" cap="none">
                <a:solidFill>
                  <a:schemeClr val="accent2"/>
                </a:solidFill>
                <a:latin typeface="Calibri"/>
                <a:ea typeface="Calibri"/>
                <a:cs typeface="Calibri"/>
                <a:sym typeface="Calibri"/>
              </a:rPr>
              <a:t>Conventional BI/Dw/Dss solutions – hardware, software and Architecture proved to be incapable of handling Bigdata.</a:t>
            </a:r>
            <a:endParaRPr/>
          </a:p>
          <a:p>
            <a:pPr marL="0" marR="0" lvl="0" indent="0" algn="l" rtl="0">
              <a:spcBef>
                <a:spcPts val="480"/>
              </a:spcBef>
              <a:spcAft>
                <a:spcPts val="0"/>
              </a:spcAft>
              <a:buClr>
                <a:schemeClr val="accent2"/>
              </a:buClr>
              <a:buSzPts val="2400"/>
              <a:buFont typeface="Arial"/>
              <a:buNone/>
            </a:pPr>
            <a:r>
              <a:rPr lang="en-GB" sz="2400" b="1" i="0" u="none" strike="noStrike" cap="none">
                <a:solidFill>
                  <a:schemeClr val="accent2"/>
                </a:solidFill>
                <a:latin typeface="Calibri"/>
                <a:ea typeface="Calibri"/>
                <a:cs typeface="Calibri"/>
                <a:sym typeface="Calibri"/>
              </a:rPr>
              <a:t>Short Comings &amp; Limitations of Conventional BI Architecture/Tools etc.</a:t>
            </a:r>
            <a:endParaRPr/>
          </a:p>
          <a:p>
            <a:pPr marL="0" marR="0" lvl="0" indent="0" algn="l" rtl="0">
              <a:spcBef>
                <a:spcPts val="480"/>
              </a:spcBef>
              <a:spcAft>
                <a:spcPts val="0"/>
              </a:spcAft>
              <a:buClr>
                <a:srgbClr val="888888"/>
              </a:buClr>
              <a:buSzPts val="2400"/>
              <a:buFont typeface="Arial"/>
              <a:buNone/>
            </a:pPr>
            <a:endParaRPr sz="2400" b="1" i="0" u="none" strike="noStrike" cap="none">
              <a:solidFill>
                <a:schemeClr val="accent2"/>
              </a:solidFill>
              <a:latin typeface="Calibri"/>
              <a:ea typeface="Calibri"/>
              <a:cs typeface="Calibri"/>
              <a:sym typeface="Calibri"/>
            </a:endParaRPr>
          </a:p>
          <a:p>
            <a:pPr marL="800100" marR="0" lvl="1" indent="-342900" algn="l" rtl="0">
              <a:spcBef>
                <a:spcPts val="480"/>
              </a:spcBef>
              <a:spcAft>
                <a:spcPts val="0"/>
              </a:spcAft>
              <a:buClr>
                <a:schemeClr val="accent2"/>
              </a:buClr>
              <a:buSzPts val="2400"/>
              <a:buFont typeface="Noto Sans Symbols"/>
              <a:buChar char="➢"/>
            </a:pPr>
            <a:r>
              <a:rPr lang="en-GB" sz="2400" b="0" i="0" u="none" strike="noStrike" cap="none">
                <a:solidFill>
                  <a:schemeClr val="accent2"/>
                </a:solidFill>
                <a:latin typeface="Calibri"/>
                <a:ea typeface="Calibri"/>
                <a:cs typeface="Calibri"/>
                <a:sym typeface="Calibri"/>
              </a:rPr>
              <a:t>Prohibitively expensive solutions to handle Volume</a:t>
            </a:r>
            <a:endParaRPr/>
          </a:p>
          <a:p>
            <a:pPr marL="457200" marR="0" lvl="1" indent="0" algn="l" rtl="0">
              <a:spcBef>
                <a:spcPts val="480"/>
              </a:spcBef>
              <a:spcAft>
                <a:spcPts val="0"/>
              </a:spcAft>
              <a:buClr>
                <a:srgbClr val="888888"/>
              </a:buClr>
              <a:buSzPts val="2400"/>
              <a:buFont typeface="Arial"/>
              <a:buNone/>
            </a:pPr>
            <a:endParaRPr sz="2400" b="0" i="0" u="none" strike="noStrike" cap="none">
              <a:solidFill>
                <a:schemeClr val="accent2"/>
              </a:solidFill>
              <a:latin typeface="Calibri"/>
              <a:ea typeface="Calibri"/>
              <a:cs typeface="Calibri"/>
              <a:sym typeface="Calibri"/>
            </a:endParaRPr>
          </a:p>
          <a:p>
            <a:pPr marL="800100" marR="0" lvl="1" indent="-342900" algn="l" rtl="0">
              <a:spcBef>
                <a:spcPts val="480"/>
              </a:spcBef>
              <a:spcAft>
                <a:spcPts val="0"/>
              </a:spcAft>
              <a:buClr>
                <a:schemeClr val="accent2"/>
              </a:buClr>
              <a:buSzPts val="2400"/>
              <a:buFont typeface="Noto Sans Symbols"/>
              <a:buChar char="➢"/>
            </a:pPr>
            <a:r>
              <a:rPr lang="en-GB" sz="2400" b="0" i="0" u="none" strike="noStrike" cap="none">
                <a:solidFill>
                  <a:schemeClr val="accent2"/>
                </a:solidFill>
                <a:latin typeface="Calibri"/>
                <a:ea typeface="Calibri"/>
                <a:cs typeface="Calibri"/>
                <a:sym typeface="Calibri"/>
              </a:rPr>
              <a:t>Expensive, Complex and Unfeasible in handling of Variety</a:t>
            </a:r>
            <a:endParaRPr/>
          </a:p>
          <a:p>
            <a:pPr marL="457200" marR="0" lvl="1" indent="0" algn="l" rtl="0">
              <a:spcBef>
                <a:spcPts val="480"/>
              </a:spcBef>
              <a:spcAft>
                <a:spcPts val="0"/>
              </a:spcAft>
              <a:buClr>
                <a:srgbClr val="888888"/>
              </a:buClr>
              <a:buSzPts val="2400"/>
              <a:buFont typeface="Arial"/>
              <a:buNone/>
            </a:pPr>
            <a:endParaRPr sz="2400" b="0" i="0" u="none" strike="noStrike" cap="none">
              <a:solidFill>
                <a:schemeClr val="accent2"/>
              </a:solidFill>
              <a:latin typeface="Calibri"/>
              <a:ea typeface="Calibri"/>
              <a:cs typeface="Calibri"/>
              <a:sym typeface="Calibri"/>
            </a:endParaRPr>
          </a:p>
          <a:p>
            <a:pPr marL="800100" marR="0" lvl="1" indent="-342900" algn="l" rtl="0">
              <a:spcBef>
                <a:spcPts val="480"/>
              </a:spcBef>
              <a:spcAft>
                <a:spcPts val="0"/>
              </a:spcAft>
              <a:buClr>
                <a:schemeClr val="accent2"/>
              </a:buClr>
              <a:buSzPts val="2400"/>
              <a:buFont typeface="Noto Sans Symbols"/>
              <a:buChar char="➢"/>
            </a:pPr>
            <a:r>
              <a:rPr lang="en-GB" sz="2400" b="0" i="0" u="none" strike="noStrike" cap="none">
                <a:solidFill>
                  <a:schemeClr val="accent2"/>
                </a:solidFill>
                <a:latin typeface="Calibri"/>
                <a:ea typeface="Calibri"/>
                <a:cs typeface="Calibri"/>
                <a:sym typeface="Calibri"/>
              </a:rPr>
              <a:t>Design and Architecture not able to handle high Velocity</a:t>
            </a:r>
            <a:endParaRPr/>
          </a:p>
          <a:p>
            <a:pPr marL="457200" marR="0" lvl="1" indent="0" algn="l" rtl="0">
              <a:spcBef>
                <a:spcPts val="480"/>
              </a:spcBef>
              <a:spcAft>
                <a:spcPts val="0"/>
              </a:spcAft>
              <a:buClr>
                <a:srgbClr val="888888"/>
              </a:buClr>
              <a:buSzPts val="2400"/>
              <a:buFont typeface="Arial"/>
              <a:buNone/>
            </a:pPr>
            <a:endParaRPr sz="2400" b="0" i="0" u="none" strike="noStrike" cap="none">
              <a:solidFill>
                <a:schemeClr val="accent2"/>
              </a:solidFill>
              <a:latin typeface="Calibri"/>
              <a:ea typeface="Calibri"/>
              <a:cs typeface="Calibri"/>
              <a:sym typeface="Calibri"/>
            </a:endParaRPr>
          </a:p>
          <a:p>
            <a:pPr marL="800100" marR="0" lvl="1" indent="-342900" algn="l" rtl="0">
              <a:spcBef>
                <a:spcPts val="480"/>
              </a:spcBef>
              <a:spcAft>
                <a:spcPts val="0"/>
              </a:spcAft>
              <a:buClr>
                <a:schemeClr val="accent2"/>
              </a:buClr>
              <a:buSzPts val="2400"/>
              <a:buFont typeface="Noto Sans Symbols"/>
              <a:buChar char="➢"/>
            </a:pPr>
            <a:r>
              <a:rPr lang="en-GB" sz="2400" b="0" i="0" u="none" strike="noStrike" cap="none">
                <a:solidFill>
                  <a:schemeClr val="accent2"/>
                </a:solidFill>
                <a:latin typeface="Calibri"/>
                <a:ea typeface="Calibri"/>
                <a:cs typeface="Calibri"/>
                <a:sym typeface="Calibri"/>
              </a:rPr>
              <a:t>Inefficient and Expensive in handling Complexity</a:t>
            </a:r>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ctrTitle"/>
          </p:nvPr>
        </p:nvSpPr>
        <p:spPr>
          <a:xfrm>
            <a:off x="0" y="152400"/>
            <a:ext cx="8672945" cy="609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Oracle Bigdata Reference Landscape </a:t>
            </a:r>
            <a:endParaRPr sz="2400" b="1" i="0" u="none" strike="noStrike" cap="none">
              <a:solidFill>
                <a:schemeClr val="accent2"/>
              </a:solidFill>
              <a:latin typeface="Arial"/>
              <a:ea typeface="Arial"/>
              <a:cs typeface="Arial"/>
              <a:sym typeface="Arial"/>
            </a:endParaRPr>
          </a:p>
        </p:txBody>
      </p:sp>
      <p:sp>
        <p:nvSpPr>
          <p:cNvPr id="156" name="Google Shape;156;p22"/>
          <p:cNvSpPr txBox="1">
            <a:spLocks noGrp="1"/>
          </p:cNvSpPr>
          <p:nvPr>
            <p:ph type="subTitle" idx="1"/>
          </p:nvPr>
        </p:nvSpPr>
        <p:spPr>
          <a:xfrm>
            <a:off x="228600" y="762000"/>
            <a:ext cx="8534400" cy="525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157" name="Google Shape;157;p22"/>
          <p:cNvPicPr preferRelativeResize="0">
            <a:picLocks noGrp="1"/>
          </p:cNvPicPr>
          <p:nvPr>
            <p:ph type="body" idx="4294967295"/>
          </p:nvPr>
        </p:nvPicPr>
        <p:blipFill rotWithShape="1">
          <a:blip r:embed="rId3">
            <a:alphaModFix/>
          </a:blip>
          <a:srcRect/>
          <a:stretch/>
        </p:blipFill>
        <p:spPr>
          <a:xfrm>
            <a:off x="228600" y="914400"/>
            <a:ext cx="8382000" cy="541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30"/>
              <a:buFont typeface="Calibri"/>
              <a:buNone/>
            </a:pPr>
            <a:r>
              <a:rPr lang="en-GB" sz="2430" b="1" i="0" u="none" strike="noStrike" cap="none">
                <a:solidFill>
                  <a:schemeClr val="accent2"/>
                </a:solidFill>
                <a:latin typeface="Calibri"/>
                <a:ea typeface="Calibri"/>
                <a:cs typeface="Calibri"/>
                <a:sym typeface="Calibri"/>
              </a:rPr>
              <a:t>Teradata Bigdata Reference Landscape </a:t>
            </a:r>
            <a:br>
              <a:rPr lang="en-GB" sz="2160" b="0" i="0" u="none" strike="noStrike" cap="none">
                <a:solidFill>
                  <a:schemeClr val="accent2"/>
                </a:solidFill>
                <a:latin typeface="Arial"/>
                <a:ea typeface="Arial"/>
                <a:cs typeface="Arial"/>
                <a:sym typeface="Arial"/>
              </a:rPr>
            </a:br>
            <a:endParaRPr sz="2160" b="1" i="0" u="none" strike="noStrike" cap="none">
              <a:solidFill>
                <a:schemeClr val="accent2"/>
              </a:solidFill>
              <a:latin typeface="Arial"/>
              <a:ea typeface="Arial"/>
              <a:cs typeface="Arial"/>
              <a:sym typeface="Arial"/>
            </a:endParaRPr>
          </a:p>
        </p:txBody>
      </p:sp>
      <p:sp>
        <p:nvSpPr>
          <p:cNvPr id="163" name="Google Shape;163;p23"/>
          <p:cNvSpPr txBox="1">
            <a:spLocks noGrp="1"/>
          </p:cNvSpPr>
          <p:nvPr>
            <p:ph type="subTitle" idx="1"/>
          </p:nvPr>
        </p:nvSpPr>
        <p:spPr>
          <a:xfrm>
            <a:off x="228600" y="762000"/>
            <a:ext cx="8534400" cy="571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164" name="Google Shape;164;p23"/>
          <p:cNvPicPr preferRelativeResize="0">
            <a:picLocks noGrp="1"/>
          </p:cNvPicPr>
          <p:nvPr>
            <p:ph type="body" idx="4294967295"/>
          </p:nvPr>
        </p:nvPicPr>
        <p:blipFill rotWithShape="1">
          <a:blip r:embed="rId3">
            <a:alphaModFix/>
          </a:blip>
          <a:srcRect/>
          <a:stretch/>
        </p:blipFill>
        <p:spPr>
          <a:xfrm>
            <a:off x="228600" y="838200"/>
            <a:ext cx="8543109" cy="5486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txBox="1">
            <a:spLocks noGrp="1"/>
          </p:cNvSpPr>
          <p:nvPr>
            <p:ph type="ctrTitle"/>
          </p:nvPr>
        </p:nvSpPr>
        <p:spPr>
          <a:xfrm>
            <a:off x="13854" y="228601"/>
            <a:ext cx="8672945" cy="5333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Cloudera Enterprise</a:t>
            </a:r>
            <a:r>
              <a:rPr lang="en-GB" sz="2400" b="0" i="0" u="none" strike="noStrike" cap="none">
                <a:solidFill>
                  <a:schemeClr val="accent2"/>
                </a:solidFill>
                <a:latin typeface="Calibri"/>
                <a:ea typeface="Calibri"/>
                <a:cs typeface="Calibri"/>
                <a:sym typeface="Calibri"/>
              </a:rPr>
              <a:t> </a:t>
            </a:r>
            <a:endParaRPr sz="2400" b="1" i="0" u="none" strike="noStrike" cap="none">
              <a:solidFill>
                <a:schemeClr val="accent2"/>
              </a:solidFill>
              <a:latin typeface="Arial"/>
              <a:ea typeface="Arial"/>
              <a:cs typeface="Arial"/>
              <a:sym typeface="Arial"/>
            </a:endParaRPr>
          </a:p>
        </p:txBody>
      </p:sp>
      <p:sp>
        <p:nvSpPr>
          <p:cNvPr id="170" name="Google Shape;170;p24"/>
          <p:cNvSpPr txBox="1">
            <a:spLocks noGrp="1"/>
          </p:cNvSpPr>
          <p:nvPr>
            <p:ph type="subTitle" idx="1"/>
          </p:nvPr>
        </p:nvSpPr>
        <p:spPr>
          <a:xfrm>
            <a:off x="0" y="914400"/>
            <a:ext cx="8534400" cy="525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171" name="Google Shape;171;p24"/>
          <p:cNvPicPr preferRelativeResize="0"/>
          <p:nvPr/>
        </p:nvPicPr>
        <p:blipFill rotWithShape="1">
          <a:blip r:embed="rId3">
            <a:alphaModFix/>
          </a:blip>
          <a:srcRect/>
          <a:stretch/>
        </p:blipFill>
        <p:spPr>
          <a:xfrm>
            <a:off x="228600" y="914400"/>
            <a:ext cx="8746979" cy="52429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HortonWorks</a:t>
            </a:r>
            <a:endParaRPr sz="2400" b="1" i="0" u="none" strike="noStrike" cap="none">
              <a:solidFill>
                <a:schemeClr val="accent2"/>
              </a:solidFill>
              <a:latin typeface="Arial"/>
              <a:ea typeface="Arial"/>
              <a:cs typeface="Arial"/>
              <a:sym typeface="Arial"/>
            </a:endParaRPr>
          </a:p>
        </p:txBody>
      </p:sp>
      <p:sp>
        <p:nvSpPr>
          <p:cNvPr id="177" name="Google Shape;177;p25"/>
          <p:cNvSpPr txBox="1">
            <a:spLocks noGrp="1"/>
          </p:cNvSpPr>
          <p:nvPr>
            <p:ph type="subTitle" idx="1"/>
          </p:nvPr>
        </p:nvSpPr>
        <p:spPr>
          <a:xfrm>
            <a:off x="152400" y="914400"/>
            <a:ext cx="2438400" cy="525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888888"/>
              </a:buClr>
              <a:buSzPts val="2400"/>
              <a:buFont typeface="Arial"/>
              <a:buNone/>
            </a:pPr>
            <a:r>
              <a:rPr lang="en-GB" sz="2400" b="1" i="0" u="none" strike="noStrike" cap="none">
                <a:solidFill>
                  <a:srgbClr val="888888"/>
                </a:solidFill>
                <a:latin typeface="Calibri"/>
                <a:ea typeface="Calibri"/>
                <a:cs typeface="Calibri"/>
                <a:sym typeface="Calibri"/>
              </a:rPr>
              <a:t>HortonWorks has taken Apache Hadoop and given it performance tweaks and included some additional features to make the package attractive to Enterprise customers</a:t>
            </a:r>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178" name="Google Shape;178;p25"/>
          <p:cNvPicPr preferRelativeResize="0"/>
          <p:nvPr/>
        </p:nvPicPr>
        <p:blipFill rotWithShape="1">
          <a:blip r:embed="rId3">
            <a:alphaModFix/>
          </a:blip>
          <a:srcRect/>
          <a:stretch/>
        </p:blipFill>
        <p:spPr>
          <a:xfrm>
            <a:off x="2819400" y="914400"/>
            <a:ext cx="5686044" cy="499257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800"/>
              <a:buFont typeface="Arial Black"/>
              <a:buNone/>
            </a:pPr>
            <a:r>
              <a:rPr lang="en-GB" sz="2800" b="1" i="0" u="none" strike="noStrike" cap="none">
                <a:solidFill>
                  <a:schemeClr val="accent2"/>
                </a:solidFill>
                <a:latin typeface="Arial Black"/>
                <a:ea typeface="Arial Black"/>
                <a:cs typeface="Arial Black"/>
                <a:sym typeface="Arial Black"/>
              </a:rPr>
              <a:t>MapR</a:t>
            </a:r>
            <a:endParaRPr sz="2800" b="1" i="0" u="none" strike="noStrike" cap="none">
              <a:solidFill>
                <a:schemeClr val="accent2"/>
              </a:solidFill>
              <a:latin typeface="Arial Black"/>
              <a:ea typeface="Arial Black"/>
              <a:cs typeface="Arial Black"/>
              <a:sym typeface="Arial Black"/>
            </a:endParaRPr>
          </a:p>
        </p:txBody>
      </p:sp>
      <p:sp>
        <p:nvSpPr>
          <p:cNvPr id="184" name="Google Shape;184;p26"/>
          <p:cNvSpPr txBox="1">
            <a:spLocks noGrp="1"/>
          </p:cNvSpPr>
          <p:nvPr>
            <p:ph type="subTitle" idx="1"/>
          </p:nvPr>
        </p:nvSpPr>
        <p:spPr>
          <a:xfrm>
            <a:off x="152400" y="838200"/>
            <a:ext cx="2895600" cy="5638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2"/>
              </a:buClr>
              <a:buSzPts val="2800"/>
              <a:buFont typeface="Arial"/>
              <a:buNone/>
            </a:pPr>
            <a:r>
              <a:rPr lang="en-GB" sz="2800" b="0" i="0" u="none" strike="noStrike" cap="none">
                <a:solidFill>
                  <a:schemeClr val="accent2"/>
                </a:solidFill>
                <a:latin typeface="Calibri"/>
                <a:ea typeface="Calibri"/>
                <a:cs typeface="Calibri"/>
                <a:sym typeface="Calibri"/>
              </a:rPr>
              <a:t>MapR too has taken Apache Hadoop and given it performance tweaks and additional features.</a:t>
            </a:r>
            <a:endParaRPr/>
          </a:p>
          <a:p>
            <a:pPr marL="0" marR="0" lvl="0" indent="0" algn="l" rtl="0">
              <a:lnSpc>
                <a:spcPct val="80000"/>
              </a:lnSpc>
              <a:spcBef>
                <a:spcPts val="560"/>
              </a:spcBef>
              <a:spcAft>
                <a:spcPts val="0"/>
              </a:spcAft>
              <a:buClr>
                <a:schemeClr val="accent2"/>
              </a:buClr>
              <a:buSzPts val="2800"/>
              <a:buFont typeface="Arial"/>
              <a:buNone/>
            </a:pPr>
            <a:r>
              <a:rPr lang="en-GB" sz="2800" b="0" i="0" u="none" strike="noStrike" cap="none">
                <a:solidFill>
                  <a:schemeClr val="accent2"/>
                </a:solidFill>
                <a:latin typeface="Calibri"/>
                <a:ea typeface="Calibri"/>
                <a:cs typeface="Calibri"/>
                <a:sym typeface="Calibri"/>
              </a:rPr>
              <a:t>They claim a performance increase of 2 to 5 times</a:t>
            </a:r>
            <a:endParaRPr/>
          </a:p>
          <a:p>
            <a:pPr marL="0" marR="0" lvl="0" indent="0" algn="l" rtl="0">
              <a:lnSpc>
                <a:spcPct val="80000"/>
              </a:lnSpc>
              <a:spcBef>
                <a:spcPts val="560"/>
              </a:spcBef>
              <a:spcAft>
                <a:spcPts val="0"/>
              </a:spcAft>
              <a:buClr>
                <a:schemeClr val="accent2"/>
              </a:buClr>
              <a:buSzPts val="2800"/>
              <a:buFont typeface="Arial"/>
              <a:buNone/>
            </a:pPr>
            <a:r>
              <a:rPr lang="en-GB" sz="2800" b="0" i="0" u="none" strike="noStrike" cap="none">
                <a:solidFill>
                  <a:schemeClr val="accent2"/>
                </a:solidFill>
                <a:latin typeface="Calibri"/>
                <a:ea typeface="Calibri"/>
                <a:cs typeface="Calibri"/>
                <a:sym typeface="Calibri"/>
              </a:rPr>
              <a:t>EMC’s Greenplum Pivotal HD is built on MapR</a:t>
            </a:r>
            <a:endParaRPr sz="2800" b="0"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185" name="Google Shape;185;p26"/>
          <p:cNvPicPr preferRelativeResize="0"/>
          <p:nvPr/>
        </p:nvPicPr>
        <p:blipFill rotWithShape="1">
          <a:blip r:embed="rId3">
            <a:alphaModFix/>
          </a:blip>
          <a:srcRect/>
          <a:stretch/>
        </p:blipFill>
        <p:spPr>
          <a:xfrm>
            <a:off x="3124200" y="457200"/>
            <a:ext cx="5618124" cy="58351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Arial Black"/>
              <a:buNone/>
            </a:pPr>
            <a:r>
              <a:rPr lang="en-GB" sz="2400" b="1" i="0" u="none" strike="noStrike" cap="none">
                <a:solidFill>
                  <a:schemeClr val="accent2"/>
                </a:solidFill>
                <a:latin typeface="Arial Black"/>
                <a:ea typeface="Arial Black"/>
                <a:cs typeface="Arial Black"/>
                <a:sym typeface="Arial Black"/>
              </a:rPr>
              <a:t>The Paradigm Shift</a:t>
            </a:r>
            <a:endParaRPr sz="2400" b="1" i="0" u="none" strike="noStrike" cap="none">
              <a:solidFill>
                <a:schemeClr val="accent2"/>
              </a:solidFill>
              <a:latin typeface="Arial Black"/>
              <a:ea typeface="Arial Black"/>
              <a:cs typeface="Arial Black"/>
              <a:sym typeface="Arial Black"/>
            </a:endParaRPr>
          </a:p>
        </p:txBody>
      </p:sp>
      <p:sp>
        <p:nvSpPr>
          <p:cNvPr id="240" name="Google Shape;240;p34"/>
          <p:cNvSpPr txBox="1">
            <a:spLocks noGrp="1"/>
          </p:cNvSpPr>
          <p:nvPr>
            <p:ph type="subTitle" idx="1"/>
          </p:nvPr>
        </p:nvSpPr>
        <p:spPr>
          <a:xfrm>
            <a:off x="152400" y="914400"/>
            <a:ext cx="8534400" cy="525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400"/>
              <a:buFont typeface="Arial"/>
              <a:buNone/>
            </a:pPr>
            <a:r>
              <a:rPr lang="en-GB" sz="2400" b="1" i="0" u="none" strike="noStrike" cap="none">
                <a:solidFill>
                  <a:schemeClr val="accent2"/>
                </a:solidFill>
                <a:latin typeface="Calibri"/>
                <a:ea typeface="Calibri"/>
                <a:cs typeface="Calibri"/>
                <a:sym typeface="Calibri"/>
              </a:rPr>
              <a:t>Clouds are slow, Grids are expensive, Open Source less robust, Virtual Servers tend to slow things down, Dw Appliances bring in a lot of hardware…</a:t>
            </a:r>
            <a:endParaRPr/>
          </a:p>
          <a:p>
            <a:pPr marL="0" marR="0" lvl="0" indent="0" algn="l" rtl="0">
              <a:spcBef>
                <a:spcPts val="480"/>
              </a:spcBef>
              <a:spcAft>
                <a:spcPts val="0"/>
              </a:spcAft>
              <a:buClr>
                <a:srgbClr val="888888"/>
              </a:buClr>
              <a:buSzPts val="2400"/>
              <a:buFont typeface="Arial"/>
              <a:buNone/>
            </a:pPr>
            <a:endParaRPr sz="2400" b="1" i="0" u="none" strike="noStrike" cap="none">
              <a:solidFill>
                <a:srgbClr val="17365D"/>
              </a:solidFill>
              <a:latin typeface="Calibri"/>
              <a:ea typeface="Calibri"/>
              <a:cs typeface="Calibri"/>
              <a:sym typeface="Calibri"/>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sp>
        <p:nvSpPr>
          <p:cNvPr id="241" name="Google Shape;241;p34"/>
          <p:cNvSpPr/>
          <p:nvPr/>
        </p:nvSpPr>
        <p:spPr>
          <a:xfrm>
            <a:off x="609600" y="2514600"/>
            <a:ext cx="1752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800" b="1">
                <a:solidFill>
                  <a:schemeClr val="accent2"/>
                </a:solidFill>
                <a:latin typeface="Arial Black"/>
                <a:ea typeface="Arial Black"/>
                <a:cs typeface="Arial Black"/>
                <a:sym typeface="Arial Black"/>
              </a:rPr>
              <a:t>Enter</a:t>
            </a:r>
            <a:endParaRPr/>
          </a:p>
        </p:txBody>
      </p:sp>
      <p:pic>
        <p:nvPicPr>
          <p:cNvPr id="242" name="Google Shape;242;p34"/>
          <p:cNvPicPr preferRelativeResize="0"/>
          <p:nvPr/>
        </p:nvPicPr>
        <p:blipFill rotWithShape="1">
          <a:blip r:embed="rId3">
            <a:alphaModFix/>
          </a:blip>
          <a:srcRect/>
          <a:stretch/>
        </p:blipFill>
        <p:spPr>
          <a:xfrm>
            <a:off x="4495800" y="2590800"/>
            <a:ext cx="3270856" cy="1377174"/>
          </a:xfrm>
          <a:prstGeom prst="rect">
            <a:avLst/>
          </a:prstGeom>
          <a:noFill/>
          <a:ln>
            <a:noFill/>
          </a:ln>
        </p:spPr>
      </p:pic>
      <p:sp>
        <p:nvSpPr>
          <p:cNvPr id="243" name="Google Shape;243;p34"/>
          <p:cNvSpPr/>
          <p:nvPr/>
        </p:nvSpPr>
        <p:spPr>
          <a:xfrm>
            <a:off x="457200" y="4876800"/>
            <a:ext cx="800100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b="1">
                <a:solidFill>
                  <a:schemeClr val="accent2"/>
                </a:solidFill>
                <a:latin typeface="Arial"/>
                <a:ea typeface="Arial"/>
                <a:cs typeface="Arial"/>
                <a:sym typeface="Arial"/>
              </a:rPr>
              <a:t>Hadoop is an Open Source data processing Architecture.</a:t>
            </a:r>
            <a:endParaRPr sz="2400" b="1">
              <a:solidFill>
                <a:schemeClr val="accent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The Evolution of Hadoop </a:t>
            </a:r>
            <a:endParaRPr sz="2400" b="1" i="0" u="none" strike="noStrike" cap="none">
              <a:solidFill>
                <a:schemeClr val="accent2"/>
              </a:solidFill>
              <a:latin typeface="Arial Black"/>
              <a:ea typeface="Arial Black"/>
              <a:cs typeface="Arial Black"/>
              <a:sym typeface="Arial Black"/>
            </a:endParaRPr>
          </a:p>
        </p:txBody>
      </p:sp>
      <p:sp>
        <p:nvSpPr>
          <p:cNvPr id="249" name="Google Shape;249;p35"/>
          <p:cNvSpPr txBox="1">
            <a:spLocks noGrp="1"/>
          </p:cNvSpPr>
          <p:nvPr>
            <p:ph type="subTitle" idx="1"/>
          </p:nvPr>
        </p:nvSpPr>
        <p:spPr>
          <a:xfrm>
            <a:off x="152400" y="914400"/>
            <a:ext cx="8534400" cy="5257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2"/>
              </a:buClr>
              <a:buSzPts val="1820"/>
              <a:buFont typeface="Noto Sans Symbols"/>
              <a:buChar char="➢"/>
            </a:pPr>
            <a:r>
              <a:rPr lang="en-GB" sz="1820" b="0" i="0" u="none" strike="noStrike" cap="none">
                <a:solidFill>
                  <a:schemeClr val="accent2"/>
                </a:solidFill>
                <a:latin typeface="Arial"/>
                <a:ea typeface="Arial"/>
                <a:cs typeface="Arial"/>
                <a:sym typeface="Arial"/>
              </a:rPr>
              <a:t>3 things which led to the evolution of Hadoop</a:t>
            </a:r>
            <a:endParaRPr sz="1820" b="0" i="0" u="none" strike="noStrike" cap="none">
              <a:solidFill>
                <a:schemeClr val="accent2"/>
              </a:solidFill>
              <a:latin typeface="Arial"/>
              <a:ea typeface="Arial"/>
              <a:cs typeface="Arial"/>
              <a:sym typeface="Arial"/>
            </a:endParaRPr>
          </a:p>
          <a:p>
            <a:pPr marL="565150" marR="0" lvl="3" indent="-57150" algn="l" rtl="0">
              <a:lnSpc>
                <a:spcPct val="80000"/>
              </a:lnSpc>
              <a:spcBef>
                <a:spcPts val="364"/>
              </a:spcBef>
              <a:spcAft>
                <a:spcPts val="0"/>
              </a:spcAft>
              <a:buClr>
                <a:schemeClr val="accent2"/>
              </a:buClr>
              <a:buSzPts val="1820"/>
              <a:buFont typeface="Arial"/>
              <a:buNone/>
            </a:pPr>
            <a:r>
              <a:rPr lang="en-GB" sz="1820" b="1" i="0" u="none" strike="noStrike" cap="none">
                <a:solidFill>
                  <a:schemeClr val="accent2"/>
                </a:solidFill>
                <a:latin typeface="Arial"/>
                <a:ea typeface="Arial"/>
                <a:cs typeface="Arial"/>
                <a:sym typeface="Arial"/>
              </a:rPr>
              <a:t>-Hardware</a:t>
            </a:r>
            <a:endParaRPr/>
          </a:p>
          <a:p>
            <a:pPr marL="565150" marR="0" lvl="3" indent="-57150" algn="l" rtl="0">
              <a:lnSpc>
                <a:spcPct val="80000"/>
              </a:lnSpc>
              <a:spcBef>
                <a:spcPts val="364"/>
              </a:spcBef>
              <a:spcAft>
                <a:spcPts val="0"/>
              </a:spcAft>
              <a:buClr>
                <a:schemeClr val="accent2"/>
              </a:buClr>
              <a:buSzPts val="1820"/>
              <a:buFont typeface="Arial"/>
              <a:buNone/>
            </a:pPr>
            <a:r>
              <a:rPr lang="en-GB" sz="1820" b="1" i="0" u="none" strike="noStrike" cap="none">
                <a:solidFill>
                  <a:schemeClr val="accent2"/>
                </a:solidFill>
                <a:latin typeface="Arial"/>
                <a:ea typeface="Arial"/>
                <a:cs typeface="Arial"/>
                <a:sym typeface="Arial"/>
              </a:rPr>
              <a:t>	-Data	</a:t>
            </a:r>
            <a:endParaRPr/>
          </a:p>
          <a:p>
            <a:pPr marL="565150" marR="0" lvl="3" indent="-57150" algn="l" rtl="0">
              <a:lnSpc>
                <a:spcPct val="80000"/>
              </a:lnSpc>
              <a:spcBef>
                <a:spcPts val="364"/>
              </a:spcBef>
              <a:spcAft>
                <a:spcPts val="0"/>
              </a:spcAft>
              <a:buClr>
                <a:schemeClr val="accent2"/>
              </a:buClr>
              <a:buSzPts val="1820"/>
              <a:buFont typeface="Arial"/>
              <a:buNone/>
            </a:pPr>
            <a:r>
              <a:rPr lang="en-GB" sz="1820" b="1" i="0" u="none" strike="noStrike" cap="none">
                <a:solidFill>
                  <a:schemeClr val="accent2"/>
                </a:solidFill>
                <a:latin typeface="Arial"/>
                <a:ea typeface="Arial"/>
                <a:cs typeface="Arial"/>
                <a:sym typeface="Arial"/>
              </a:rPr>
              <a:t>-Software</a:t>
            </a:r>
            <a:endParaRPr/>
          </a:p>
          <a:p>
            <a:pPr marL="565150" marR="0" lvl="3" indent="-57150" algn="l" rtl="0">
              <a:lnSpc>
                <a:spcPct val="80000"/>
              </a:lnSpc>
              <a:spcBef>
                <a:spcPts val="364"/>
              </a:spcBef>
              <a:spcAft>
                <a:spcPts val="0"/>
              </a:spcAft>
              <a:buClr>
                <a:srgbClr val="888888"/>
              </a:buClr>
              <a:buSzPts val="1820"/>
              <a:buFont typeface="Arial"/>
              <a:buNone/>
            </a:pPr>
            <a:endParaRPr sz="1820" b="0" i="0" u="none" strike="noStrike" cap="none">
              <a:solidFill>
                <a:schemeClr val="accent2"/>
              </a:solidFill>
              <a:latin typeface="Arial"/>
              <a:ea typeface="Arial"/>
              <a:cs typeface="Arial"/>
              <a:sym typeface="Arial"/>
            </a:endParaRPr>
          </a:p>
          <a:p>
            <a:pPr marL="457200" marR="0" lvl="1" indent="0" algn="l" rtl="0">
              <a:lnSpc>
                <a:spcPct val="80000"/>
              </a:lnSpc>
              <a:spcBef>
                <a:spcPts val="364"/>
              </a:spcBef>
              <a:spcAft>
                <a:spcPts val="0"/>
              </a:spcAft>
              <a:buClr>
                <a:schemeClr val="accent2"/>
              </a:buClr>
              <a:buSzPts val="1820"/>
              <a:buFont typeface="Noto Sans Symbols"/>
              <a:buChar char="➢"/>
            </a:pPr>
            <a:r>
              <a:rPr lang="en-GB" sz="1820" b="0" i="0" u="none" strike="noStrike" cap="none">
                <a:solidFill>
                  <a:schemeClr val="accent2"/>
                </a:solidFill>
                <a:latin typeface="Arial"/>
                <a:ea typeface="Arial"/>
                <a:cs typeface="Arial"/>
                <a:sym typeface="Arial"/>
              </a:rPr>
              <a:t>Hardware – Last 40 years, unprecedented growth in the amount of computation that can be done on hardware – Moore’s Law</a:t>
            </a:r>
            <a:endParaRPr/>
          </a:p>
          <a:p>
            <a:pPr marL="0" marR="0" lvl="1" indent="0" algn="l" rtl="0">
              <a:lnSpc>
                <a:spcPct val="80000"/>
              </a:lnSpc>
              <a:spcBef>
                <a:spcPts val="364"/>
              </a:spcBef>
              <a:spcAft>
                <a:spcPts val="0"/>
              </a:spcAft>
              <a:buClr>
                <a:srgbClr val="888888"/>
              </a:buClr>
              <a:buSzPts val="1820"/>
              <a:buFont typeface="Arial"/>
              <a:buNone/>
            </a:pPr>
            <a:endParaRPr sz="1820" b="0" i="0" u="none" strike="noStrike" cap="none">
              <a:solidFill>
                <a:schemeClr val="accent2"/>
              </a:solidFill>
              <a:latin typeface="Arial"/>
              <a:ea typeface="Arial"/>
              <a:cs typeface="Arial"/>
              <a:sym typeface="Arial"/>
            </a:endParaRPr>
          </a:p>
          <a:p>
            <a:pPr marL="457200" marR="0" lvl="1" indent="0" algn="l" rtl="0">
              <a:lnSpc>
                <a:spcPct val="80000"/>
              </a:lnSpc>
              <a:spcBef>
                <a:spcPts val="364"/>
              </a:spcBef>
              <a:spcAft>
                <a:spcPts val="0"/>
              </a:spcAft>
              <a:buClr>
                <a:schemeClr val="accent2"/>
              </a:buClr>
              <a:buSzPts val="1820"/>
              <a:buFont typeface="Noto Sans Symbols"/>
              <a:buChar char="➢"/>
            </a:pPr>
            <a:r>
              <a:rPr lang="en-GB" sz="1820" b="0" i="0" u="none" strike="noStrike" cap="none">
                <a:solidFill>
                  <a:schemeClr val="accent2"/>
                </a:solidFill>
                <a:latin typeface="Arial"/>
                <a:ea typeface="Arial"/>
                <a:cs typeface="Arial"/>
                <a:sym typeface="Arial"/>
              </a:rPr>
              <a:t>Data – Amount of data that can be stored per dollar has considerably increased. Data is very valuable. Having more data gives better insights.</a:t>
            </a:r>
            <a:endParaRPr/>
          </a:p>
          <a:p>
            <a:pPr marL="0" marR="0" lvl="1" indent="0" algn="l" rtl="0">
              <a:lnSpc>
                <a:spcPct val="80000"/>
              </a:lnSpc>
              <a:spcBef>
                <a:spcPts val="364"/>
              </a:spcBef>
              <a:spcAft>
                <a:spcPts val="0"/>
              </a:spcAft>
              <a:buClr>
                <a:srgbClr val="888888"/>
              </a:buClr>
              <a:buSzPts val="1820"/>
              <a:buFont typeface="Arial"/>
              <a:buNone/>
            </a:pPr>
            <a:endParaRPr sz="1820" b="0" i="0" u="none" strike="noStrike" cap="none">
              <a:solidFill>
                <a:schemeClr val="accent2"/>
              </a:solidFill>
              <a:latin typeface="Arial"/>
              <a:ea typeface="Arial"/>
              <a:cs typeface="Arial"/>
              <a:sym typeface="Arial"/>
            </a:endParaRPr>
          </a:p>
          <a:p>
            <a:pPr marL="457200" marR="0" lvl="1" indent="0" algn="l" rtl="0">
              <a:lnSpc>
                <a:spcPct val="80000"/>
              </a:lnSpc>
              <a:spcBef>
                <a:spcPts val="364"/>
              </a:spcBef>
              <a:spcAft>
                <a:spcPts val="0"/>
              </a:spcAft>
              <a:buClr>
                <a:schemeClr val="accent2"/>
              </a:buClr>
              <a:buSzPts val="1820"/>
              <a:buFont typeface="Noto Sans Symbols"/>
              <a:buChar char="➢"/>
            </a:pPr>
            <a:r>
              <a:rPr lang="en-GB" sz="1820" b="0" i="0" u="none" strike="noStrike" cap="none">
                <a:solidFill>
                  <a:schemeClr val="accent2"/>
                </a:solidFill>
                <a:latin typeface="Arial"/>
                <a:ea typeface="Arial"/>
                <a:cs typeface="Arial"/>
                <a:sym typeface="Arial"/>
              </a:rPr>
              <a:t>Software – This was the gap. Something which could take advantage of the hardware and data available. HDFS &amp; Map Reduce inspired from GFS &amp; M/R</a:t>
            </a:r>
            <a:endParaRPr/>
          </a:p>
          <a:p>
            <a:pPr marL="0" marR="0" lvl="1" indent="0" algn="l" rtl="0">
              <a:lnSpc>
                <a:spcPct val="80000"/>
              </a:lnSpc>
              <a:spcBef>
                <a:spcPts val="364"/>
              </a:spcBef>
              <a:spcAft>
                <a:spcPts val="0"/>
              </a:spcAft>
              <a:buClr>
                <a:srgbClr val="888888"/>
              </a:buClr>
              <a:buSzPts val="1820"/>
              <a:buFont typeface="Arial"/>
              <a:buNone/>
            </a:pPr>
            <a:endParaRPr sz="1820" b="0" i="0" u="none" strike="noStrike" cap="none">
              <a:solidFill>
                <a:schemeClr val="accent2"/>
              </a:solidFill>
              <a:latin typeface="Arial"/>
              <a:ea typeface="Arial"/>
              <a:cs typeface="Arial"/>
              <a:sym typeface="Arial"/>
            </a:endParaRPr>
          </a:p>
          <a:p>
            <a:pPr marL="457200" marR="0" lvl="1" indent="0" algn="l" rtl="0">
              <a:lnSpc>
                <a:spcPct val="80000"/>
              </a:lnSpc>
              <a:spcBef>
                <a:spcPts val="364"/>
              </a:spcBef>
              <a:spcAft>
                <a:spcPts val="0"/>
              </a:spcAft>
              <a:buClr>
                <a:schemeClr val="accent2"/>
              </a:buClr>
              <a:buSzPts val="1820"/>
              <a:buFont typeface="Noto Sans Symbols"/>
              <a:buChar char="➢"/>
            </a:pPr>
            <a:r>
              <a:rPr lang="en-GB" sz="1820" b="0" i="0" u="none" strike="noStrike" cap="none">
                <a:solidFill>
                  <a:schemeClr val="accent2"/>
                </a:solidFill>
                <a:latin typeface="Arial"/>
                <a:ea typeface="Arial"/>
                <a:cs typeface="Arial"/>
                <a:sym typeface="Arial"/>
              </a:rPr>
              <a:t>Differentiation – </a:t>
            </a:r>
            <a:r>
              <a:rPr lang="en-GB" sz="1820" b="1" i="0" u="none" strike="noStrike" cap="none">
                <a:solidFill>
                  <a:schemeClr val="accent2"/>
                </a:solidFill>
                <a:latin typeface="Arial"/>
                <a:ea typeface="Arial"/>
                <a:cs typeface="Arial"/>
                <a:sym typeface="Arial"/>
              </a:rPr>
              <a:t>Commodity Hardware, Fault Tolerance / Reliable &amp; Open Source</a:t>
            </a:r>
            <a:endParaRPr/>
          </a:p>
          <a:p>
            <a:pPr marL="0" marR="0" lvl="1" indent="0" algn="l" rtl="0">
              <a:lnSpc>
                <a:spcPct val="80000"/>
              </a:lnSpc>
              <a:spcBef>
                <a:spcPts val="364"/>
              </a:spcBef>
              <a:spcAft>
                <a:spcPts val="0"/>
              </a:spcAft>
              <a:buClr>
                <a:srgbClr val="888888"/>
              </a:buClr>
              <a:buSzPts val="1820"/>
              <a:buFont typeface="Arial"/>
              <a:buNone/>
            </a:pPr>
            <a:endParaRPr sz="1820" b="0" i="0" u="none" strike="noStrike" cap="none">
              <a:solidFill>
                <a:schemeClr val="accent2"/>
              </a:solidFill>
              <a:latin typeface="Arial"/>
              <a:ea typeface="Arial"/>
              <a:cs typeface="Arial"/>
              <a:sym typeface="Arial"/>
            </a:endParaRPr>
          </a:p>
          <a:p>
            <a:pPr marL="457200" marR="0" lvl="1" indent="0" algn="l" rtl="0">
              <a:lnSpc>
                <a:spcPct val="80000"/>
              </a:lnSpc>
              <a:spcBef>
                <a:spcPts val="364"/>
              </a:spcBef>
              <a:spcAft>
                <a:spcPts val="0"/>
              </a:spcAft>
              <a:buClr>
                <a:schemeClr val="accent2"/>
              </a:buClr>
              <a:buSzPts val="1820"/>
              <a:buFont typeface="Noto Sans Symbols"/>
              <a:buChar char="➢"/>
            </a:pPr>
            <a:r>
              <a:rPr lang="en-GB" sz="1820" b="0" i="0" u="none" strike="noStrike" cap="none">
                <a:solidFill>
                  <a:schemeClr val="accent2"/>
                </a:solidFill>
                <a:latin typeface="Arial"/>
                <a:ea typeface="Arial"/>
                <a:cs typeface="Arial"/>
                <a:sym typeface="Arial"/>
              </a:rPr>
              <a:t>Developed by Doug Cutting. Hadoop was the name of his son’s toy elephant</a:t>
            </a:r>
            <a:endParaRPr/>
          </a:p>
          <a:p>
            <a:pPr marL="0" marR="0" lvl="0" indent="0" algn="l" rtl="0">
              <a:lnSpc>
                <a:spcPct val="80000"/>
              </a:lnSpc>
              <a:spcBef>
                <a:spcPts val="336"/>
              </a:spcBef>
              <a:spcAft>
                <a:spcPts val="0"/>
              </a:spcAft>
              <a:buClr>
                <a:srgbClr val="888888"/>
              </a:buClr>
              <a:buSzPts val="1680"/>
              <a:buFont typeface="Arial"/>
              <a:buNone/>
            </a:pPr>
            <a:endParaRPr sz="1679" b="1" i="0" u="none" strike="noStrike" cap="none">
              <a:solidFill>
                <a:srgbClr val="17365D"/>
              </a:solidFill>
              <a:latin typeface="Calibri"/>
              <a:ea typeface="Calibri"/>
              <a:cs typeface="Calibri"/>
              <a:sym typeface="Calibri"/>
            </a:endParaRPr>
          </a:p>
          <a:p>
            <a:pPr marL="0" marR="0" lvl="0" indent="0" algn="l" rtl="0">
              <a:lnSpc>
                <a:spcPct val="80000"/>
              </a:lnSpc>
              <a:spcBef>
                <a:spcPts val="336"/>
              </a:spcBef>
              <a:spcAft>
                <a:spcPts val="0"/>
              </a:spcAft>
              <a:buClr>
                <a:srgbClr val="888888"/>
              </a:buClr>
              <a:buSzPts val="1680"/>
              <a:buFont typeface="Arial"/>
              <a:buNone/>
            </a:pPr>
            <a:endParaRPr sz="1679" b="0" i="0" u="none" strike="noStrike" cap="none">
              <a:solidFill>
                <a:schemeClr val="accent2"/>
              </a:solidFill>
              <a:latin typeface="Arial"/>
              <a:ea typeface="Arial"/>
              <a:cs typeface="Arial"/>
              <a:sym typeface="Arial"/>
            </a:endParaRPr>
          </a:p>
          <a:p>
            <a:pPr marL="0" marR="0" lvl="0" indent="0" algn="l" rtl="0">
              <a:lnSpc>
                <a:spcPct val="80000"/>
              </a:lnSpc>
              <a:spcBef>
                <a:spcPts val="336"/>
              </a:spcBef>
              <a:spcAft>
                <a:spcPts val="0"/>
              </a:spcAft>
              <a:buClr>
                <a:srgbClr val="888888"/>
              </a:buClr>
              <a:buSzPts val="1680"/>
              <a:buFont typeface="Arial"/>
              <a:buNone/>
            </a:pPr>
            <a:endParaRPr sz="1679" b="0" i="0" u="none" strike="noStrike" cap="none">
              <a:solidFill>
                <a:schemeClr val="accent2"/>
              </a:solidFill>
              <a:latin typeface="Arial"/>
              <a:ea typeface="Arial"/>
              <a:cs typeface="Arial"/>
              <a:sym typeface="Arial"/>
            </a:endParaRPr>
          </a:p>
          <a:p>
            <a:pPr marL="0" marR="0" lvl="0" indent="0" algn="l" rtl="0">
              <a:lnSpc>
                <a:spcPct val="80000"/>
              </a:lnSpc>
              <a:spcBef>
                <a:spcPts val="336"/>
              </a:spcBef>
              <a:spcAft>
                <a:spcPts val="0"/>
              </a:spcAft>
              <a:buClr>
                <a:srgbClr val="888888"/>
              </a:buClr>
              <a:buSzPts val="1680"/>
              <a:buFont typeface="Arial"/>
              <a:buNone/>
            </a:pPr>
            <a:endParaRPr sz="1679" b="0" i="0" u="none" strike="noStrike" cap="none">
              <a:solidFill>
                <a:schemeClr val="accent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The Hadoop Ecosystem</a:t>
            </a:r>
            <a:endParaRPr sz="2400" b="1" i="0" u="none" strike="noStrike" cap="none">
              <a:solidFill>
                <a:schemeClr val="accent2"/>
              </a:solidFill>
              <a:latin typeface="Arial Black"/>
              <a:ea typeface="Arial Black"/>
              <a:cs typeface="Arial Black"/>
              <a:sym typeface="Arial Black"/>
            </a:endParaRPr>
          </a:p>
        </p:txBody>
      </p:sp>
      <p:sp>
        <p:nvSpPr>
          <p:cNvPr id="255" name="Google Shape;255;p36"/>
          <p:cNvSpPr txBox="1">
            <a:spLocks noGrp="1"/>
          </p:cNvSpPr>
          <p:nvPr>
            <p:ph type="subTitle" idx="1"/>
          </p:nvPr>
        </p:nvSpPr>
        <p:spPr>
          <a:xfrm>
            <a:off x="152400" y="914400"/>
            <a:ext cx="8534400" cy="525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888888"/>
              </a:buClr>
              <a:buSzPts val="2400"/>
              <a:buFont typeface="Arial"/>
              <a:buNone/>
            </a:pPr>
            <a:endParaRPr sz="2400" b="1" i="0" u="none" strike="noStrike" cap="none">
              <a:solidFill>
                <a:srgbClr val="17365D"/>
              </a:solidFill>
              <a:latin typeface="Calibri"/>
              <a:ea typeface="Calibri"/>
              <a:cs typeface="Calibri"/>
              <a:sym typeface="Calibri"/>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256" name="Google Shape;256;p36"/>
          <p:cNvPicPr preferRelativeResize="0"/>
          <p:nvPr/>
        </p:nvPicPr>
        <p:blipFill rotWithShape="1">
          <a:blip r:embed="rId3">
            <a:alphaModFix/>
          </a:blip>
          <a:srcRect/>
          <a:stretch/>
        </p:blipFill>
        <p:spPr>
          <a:xfrm>
            <a:off x="455394" y="838201"/>
            <a:ext cx="7999605" cy="53318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ctrTitle"/>
          </p:nvPr>
        </p:nvSpPr>
        <p:spPr>
          <a:xfrm>
            <a:off x="13854" y="228601"/>
            <a:ext cx="8672945" cy="5333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0" i="0" u="none" strike="noStrike" cap="none">
                <a:solidFill>
                  <a:schemeClr val="accent2"/>
                </a:solidFill>
                <a:latin typeface="Calibri"/>
                <a:ea typeface="Calibri"/>
                <a:cs typeface="Calibri"/>
                <a:sym typeface="Calibri"/>
              </a:rPr>
              <a:t>Understanding Data - Data Amorphism </a:t>
            </a:r>
            <a:endParaRPr sz="2400" b="1" i="0" u="none" strike="noStrike" cap="none">
              <a:solidFill>
                <a:schemeClr val="accent2"/>
              </a:solidFill>
              <a:latin typeface="Arial"/>
              <a:ea typeface="Arial"/>
              <a:cs typeface="Arial"/>
              <a:sym typeface="Arial"/>
            </a:endParaRPr>
          </a:p>
        </p:txBody>
      </p:sp>
      <p:sp>
        <p:nvSpPr>
          <p:cNvPr id="110" name="Google Shape;110;p16"/>
          <p:cNvSpPr txBox="1">
            <a:spLocks noGrp="1"/>
          </p:cNvSpPr>
          <p:nvPr>
            <p:ph type="subTitle" idx="1"/>
          </p:nvPr>
        </p:nvSpPr>
        <p:spPr>
          <a:xfrm>
            <a:off x="152400" y="762000"/>
            <a:ext cx="8686800" cy="5791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400"/>
              <a:buFont typeface="Arial"/>
              <a:buNone/>
            </a:pPr>
            <a:r>
              <a:rPr lang="en-GB" sz="2400" b="0" i="0" u="none" strike="noStrike" cap="none">
                <a:solidFill>
                  <a:schemeClr val="accent2"/>
                </a:solidFill>
                <a:latin typeface="Arial"/>
                <a:ea typeface="Arial"/>
                <a:cs typeface="Arial"/>
                <a:sym typeface="Arial"/>
              </a:rPr>
              <a:t>The manifestation of data has changed dramatically over the last few years. Data today is quite different from what data used to be a few years ago! </a:t>
            </a:r>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111" name="Google Shape;111;p16"/>
          <p:cNvPicPr preferRelativeResize="0"/>
          <p:nvPr/>
        </p:nvPicPr>
        <p:blipFill rotWithShape="1">
          <a:blip r:embed="rId3">
            <a:alphaModFix/>
          </a:blip>
          <a:srcRect/>
          <a:stretch/>
        </p:blipFill>
        <p:spPr>
          <a:xfrm>
            <a:off x="4343400" y="2172696"/>
            <a:ext cx="1798760" cy="1625365"/>
          </a:xfrm>
          <a:prstGeom prst="rect">
            <a:avLst/>
          </a:prstGeom>
          <a:noFill/>
          <a:ln>
            <a:noFill/>
          </a:ln>
        </p:spPr>
      </p:pic>
      <p:pic>
        <p:nvPicPr>
          <p:cNvPr id="112" name="Google Shape;112;p16"/>
          <p:cNvPicPr preferRelativeResize="0"/>
          <p:nvPr/>
        </p:nvPicPr>
        <p:blipFill rotWithShape="1">
          <a:blip r:embed="rId4">
            <a:alphaModFix/>
          </a:blip>
          <a:srcRect/>
          <a:stretch/>
        </p:blipFill>
        <p:spPr>
          <a:xfrm>
            <a:off x="2514601" y="2241048"/>
            <a:ext cx="1709500" cy="1430050"/>
          </a:xfrm>
          <a:prstGeom prst="rect">
            <a:avLst/>
          </a:prstGeom>
          <a:noFill/>
          <a:ln>
            <a:noFill/>
          </a:ln>
        </p:spPr>
      </p:pic>
      <p:pic>
        <p:nvPicPr>
          <p:cNvPr id="113" name="Google Shape;113;p16"/>
          <p:cNvPicPr preferRelativeResize="0"/>
          <p:nvPr/>
        </p:nvPicPr>
        <p:blipFill rotWithShape="1">
          <a:blip r:embed="rId5">
            <a:alphaModFix/>
          </a:blip>
          <a:srcRect/>
          <a:stretch/>
        </p:blipFill>
        <p:spPr>
          <a:xfrm>
            <a:off x="6553200" y="2096296"/>
            <a:ext cx="1749883" cy="1581982"/>
          </a:xfrm>
          <a:prstGeom prst="rect">
            <a:avLst/>
          </a:prstGeom>
          <a:noFill/>
          <a:ln>
            <a:noFill/>
          </a:ln>
        </p:spPr>
      </p:pic>
      <p:pic>
        <p:nvPicPr>
          <p:cNvPr id="114" name="Google Shape;114;p16"/>
          <p:cNvPicPr preferRelativeResize="0"/>
          <p:nvPr/>
        </p:nvPicPr>
        <p:blipFill rotWithShape="1">
          <a:blip r:embed="rId6">
            <a:alphaModFix/>
          </a:blip>
          <a:srcRect/>
          <a:stretch/>
        </p:blipFill>
        <p:spPr>
          <a:xfrm>
            <a:off x="533400" y="2096297"/>
            <a:ext cx="1584278" cy="1584278"/>
          </a:xfrm>
          <a:prstGeom prst="rect">
            <a:avLst/>
          </a:prstGeom>
          <a:noFill/>
          <a:ln>
            <a:noFill/>
          </a:ln>
        </p:spPr>
      </p:pic>
      <p:pic>
        <p:nvPicPr>
          <p:cNvPr id="115" name="Google Shape;115;p16"/>
          <p:cNvPicPr preferRelativeResize="0"/>
          <p:nvPr/>
        </p:nvPicPr>
        <p:blipFill rotWithShape="1">
          <a:blip r:embed="rId7">
            <a:alphaModFix/>
          </a:blip>
          <a:srcRect/>
          <a:stretch/>
        </p:blipFill>
        <p:spPr>
          <a:xfrm>
            <a:off x="594495" y="4038600"/>
            <a:ext cx="1458176" cy="1964822"/>
          </a:xfrm>
          <a:prstGeom prst="rect">
            <a:avLst/>
          </a:prstGeom>
          <a:noFill/>
          <a:ln>
            <a:noFill/>
          </a:ln>
        </p:spPr>
      </p:pic>
      <p:pic>
        <p:nvPicPr>
          <p:cNvPr id="116" name="Google Shape;116;p16"/>
          <p:cNvPicPr preferRelativeResize="0"/>
          <p:nvPr/>
        </p:nvPicPr>
        <p:blipFill rotWithShape="1">
          <a:blip r:embed="rId8">
            <a:alphaModFix/>
          </a:blip>
          <a:srcRect/>
          <a:stretch/>
        </p:blipFill>
        <p:spPr>
          <a:xfrm>
            <a:off x="2175006" y="4191000"/>
            <a:ext cx="1957387" cy="1957387"/>
          </a:xfrm>
          <a:prstGeom prst="rect">
            <a:avLst/>
          </a:prstGeom>
          <a:noFill/>
          <a:ln>
            <a:noFill/>
          </a:ln>
        </p:spPr>
      </p:pic>
      <p:pic>
        <p:nvPicPr>
          <p:cNvPr id="117" name="Google Shape;117;p16"/>
          <p:cNvPicPr preferRelativeResize="0"/>
          <p:nvPr/>
        </p:nvPicPr>
        <p:blipFill rotWithShape="1">
          <a:blip r:embed="rId9">
            <a:alphaModFix/>
          </a:blip>
          <a:srcRect/>
          <a:stretch/>
        </p:blipFill>
        <p:spPr>
          <a:xfrm>
            <a:off x="4641055" y="4454868"/>
            <a:ext cx="1503564" cy="1364361"/>
          </a:xfrm>
          <a:prstGeom prst="rect">
            <a:avLst/>
          </a:prstGeom>
          <a:noFill/>
          <a:ln>
            <a:noFill/>
          </a:ln>
        </p:spPr>
      </p:pic>
      <p:pic>
        <p:nvPicPr>
          <p:cNvPr id="118" name="Google Shape;118;p16"/>
          <p:cNvPicPr preferRelativeResize="0"/>
          <p:nvPr/>
        </p:nvPicPr>
        <p:blipFill rotWithShape="1">
          <a:blip r:embed="rId10">
            <a:alphaModFix/>
          </a:blip>
          <a:srcRect/>
          <a:stretch/>
        </p:blipFill>
        <p:spPr>
          <a:xfrm>
            <a:off x="6553200" y="4118288"/>
            <a:ext cx="1818994" cy="170018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Big data Market </a:t>
            </a:r>
            <a:endParaRPr sz="2400" b="1" i="0" u="none" strike="noStrike" cap="none">
              <a:solidFill>
                <a:schemeClr val="accent2"/>
              </a:solidFill>
              <a:latin typeface="Arial Black"/>
              <a:ea typeface="Arial Black"/>
              <a:cs typeface="Arial Black"/>
              <a:sym typeface="Arial Black"/>
            </a:endParaRPr>
          </a:p>
        </p:txBody>
      </p:sp>
      <p:sp>
        <p:nvSpPr>
          <p:cNvPr id="262" name="Google Shape;262;p37"/>
          <p:cNvSpPr txBox="1">
            <a:spLocks noGrp="1"/>
          </p:cNvSpPr>
          <p:nvPr>
            <p:ph type="subTitle" idx="1"/>
          </p:nvPr>
        </p:nvSpPr>
        <p:spPr>
          <a:xfrm>
            <a:off x="152400" y="914400"/>
            <a:ext cx="8534400" cy="525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888888"/>
              </a:buClr>
              <a:buSzPts val="2400"/>
              <a:buFont typeface="Arial"/>
              <a:buNone/>
            </a:pPr>
            <a:endParaRPr sz="2400" b="1" i="0" u="none" strike="noStrike" cap="none">
              <a:solidFill>
                <a:srgbClr val="17365D"/>
              </a:solidFill>
              <a:latin typeface="Calibri"/>
              <a:ea typeface="Calibri"/>
              <a:cs typeface="Calibri"/>
              <a:sym typeface="Calibri"/>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p:txBody>
      </p:sp>
      <p:pic>
        <p:nvPicPr>
          <p:cNvPr id="263" name="Google Shape;263;p37"/>
          <p:cNvPicPr preferRelativeResize="0"/>
          <p:nvPr/>
        </p:nvPicPr>
        <p:blipFill rotWithShape="1">
          <a:blip r:embed="rId3">
            <a:alphaModFix/>
          </a:blip>
          <a:srcRect/>
          <a:stretch/>
        </p:blipFill>
        <p:spPr>
          <a:xfrm>
            <a:off x="0" y="1066800"/>
            <a:ext cx="8719206" cy="56107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3854" y="228601"/>
            <a:ext cx="867294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1" i="0" u="none" strike="noStrike" cap="none">
                <a:solidFill>
                  <a:schemeClr val="accent2"/>
                </a:solidFill>
                <a:latin typeface="Calibri"/>
                <a:ea typeface="Calibri"/>
                <a:cs typeface="Calibri"/>
                <a:sym typeface="Calibri"/>
              </a:rPr>
              <a:t> </a:t>
            </a:r>
            <a:endParaRPr sz="2400" b="1" i="0" u="none" strike="noStrike" cap="none">
              <a:solidFill>
                <a:schemeClr val="accent2"/>
              </a:solidFill>
              <a:latin typeface="Arial Black"/>
              <a:ea typeface="Arial Black"/>
              <a:cs typeface="Arial Black"/>
              <a:sym typeface="Arial Black"/>
            </a:endParaRPr>
          </a:p>
        </p:txBody>
      </p:sp>
      <p:sp>
        <p:nvSpPr>
          <p:cNvPr id="269" name="Google Shape;269;p38"/>
          <p:cNvSpPr txBox="1">
            <a:spLocks noGrp="1"/>
          </p:cNvSpPr>
          <p:nvPr>
            <p:ph type="subTitle" idx="1"/>
          </p:nvPr>
        </p:nvSpPr>
        <p:spPr>
          <a:xfrm>
            <a:off x="152400" y="914400"/>
            <a:ext cx="8534400" cy="525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888888"/>
              </a:buClr>
              <a:buSzPts val="2400"/>
              <a:buFont typeface="Arial"/>
              <a:buNone/>
            </a:pPr>
            <a:endParaRPr sz="2400" b="1" i="0" u="none" strike="noStrike" cap="none">
              <a:solidFill>
                <a:srgbClr val="17365D"/>
              </a:solidFill>
              <a:latin typeface="Calibri"/>
              <a:ea typeface="Calibri"/>
              <a:cs typeface="Calibri"/>
              <a:sym typeface="Calibri"/>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l" rtl="0">
              <a:spcBef>
                <a:spcPts val="480"/>
              </a:spcBef>
              <a:spcAft>
                <a:spcPts val="0"/>
              </a:spcAft>
              <a:buClr>
                <a:srgbClr val="888888"/>
              </a:buClr>
              <a:buSzPts val="2400"/>
              <a:buFont typeface="Arial"/>
              <a:buNone/>
            </a:pPr>
            <a:endParaRPr sz="2400" b="0" i="0" u="none" strike="noStrike" cap="none">
              <a:solidFill>
                <a:schemeClr val="accent2"/>
              </a:solidFill>
              <a:latin typeface="Arial"/>
              <a:ea typeface="Arial"/>
              <a:cs typeface="Arial"/>
              <a:sym typeface="Arial"/>
            </a:endParaRPr>
          </a:p>
          <a:p>
            <a:pPr marL="0" marR="0" lvl="0" indent="0" algn="ctr" rtl="0">
              <a:spcBef>
                <a:spcPts val="800"/>
              </a:spcBef>
              <a:spcAft>
                <a:spcPts val="0"/>
              </a:spcAft>
              <a:buClr>
                <a:schemeClr val="accent2"/>
              </a:buClr>
              <a:buSzPts val="4000"/>
              <a:buFont typeface="Arial"/>
              <a:buNone/>
            </a:pPr>
            <a:r>
              <a:rPr lang="en-GB" sz="4000" b="0" i="0" u="none" strike="noStrike" cap="none">
                <a:solidFill>
                  <a:schemeClr val="accent2"/>
                </a:solidFill>
                <a:latin typeface="Arial Black"/>
                <a:ea typeface="Arial Black"/>
                <a:cs typeface="Arial Black"/>
                <a:sym typeface="Arial Black"/>
              </a:rPr>
              <a:t>Q &amp; A</a:t>
            </a:r>
            <a:endParaRPr sz="4000" b="0" i="0" u="none" strike="noStrike" cap="none">
              <a:solidFill>
                <a:schemeClr val="accent2"/>
              </a:solidFill>
              <a:latin typeface="Arial Black"/>
              <a:ea typeface="Arial Black"/>
              <a:cs typeface="Arial Black"/>
              <a:sym typeface="Arial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ctrTitle"/>
          </p:nvPr>
        </p:nvSpPr>
        <p:spPr>
          <a:xfrm>
            <a:off x="13854" y="228601"/>
            <a:ext cx="8672945" cy="5333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2400"/>
              <a:buFont typeface="Calibri"/>
              <a:buNone/>
            </a:pPr>
            <a:r>
              <a:rPr lang="en-GB" sz="2400" b="0" i="0" u="none" strike="noStrike" cap="none" dirty="0">
                <a:solidFill>
                  <a:schemeClr val="accent2"/>
                </a:solidFill>
                <a:latin typeface="Calibri"/>
                <a:ea typeface="Calibri"/>
                <a:cs typeface="Calibri"/>
                <a:sym typeface="Calibri"/>
              </a:rPr>
              <a:t>Data Warehousing concept</a:t>
            </a:r>
            <a:endParaRPr sz="2400" b="1" i="0" u="none" strike="noStrike" cap="none" dirty="0">
              <a:solidFill>
                <a:schemeClr val="accent2"/>
              </a:solidFill>
              <a:latin typeface="Arial"/>
              <a:ea typeface="Arial"/>
              <a:cs typeface="Arial"/>
              <a:sym typeface="Arial"/>
            </a:endParaRPr>
          </a:p>
        </p:txBody>
      </p:sp>
      <p:sp>
        <p:nvSpPr>
          <p:cNvPr id="110" name="Google Shape;110;p16"/>
          <p:cNvSpPr txBox="1">
            <a:spLocks noGrp="1"/>
          </p:cNvSpPr>
          <p:nvPr>
            <p:ph type="subTitle" idx="1"/>
          </p:nvPr>
        </p:nvSpPr>
        <p:spPr>
          <a:xfrm>
            <a:off x="152400" y="762000"/>
            <a:ext cx="8686800" cy="5791200"/>
          </a:xfrm>
          <a:prstGeom prst="rect">
            <a:avLst/>
          </a:prstGeom>
          <a:noFill/>
          <a:ln>
            <a:noFill/>
          </a:ln>
        </p:spPr>
        <p:txBody>
          <a:bodyPr spcFirstLastPara="1" wrap="square" lIns="91425" tIns="45700" rIns="91425" bIns="45700" anchor="t" anchorCtr="0">
            <a:noAutofit/>
          </a:bodyPr>
          <a:lstStyle/>
          <a:p>
            <a:pPr marL="0" marR="0" lvl="0" indent="0" algn="l" rtl="0">
              <a:spcBef>
                <a:spcPts val="480"/>
              </a:spcBef>
              <a:spcAft>
                <a:spcPts val="0"/>
              </a:spcAft>
              <a:buClr>
                <a:srgbClr val="888888"/>
              </a:buClr>
              <a:buSzPts val="2400"/>
              <a:buFont typeface="Arial"/>
              <a:buNone/>
            </a:pPr>
            <a:r>
              <a:rPr lang="en-US" sz="2400" dirty="0">
                <a:solidFill>
                  <a:schemeClr val="accent2"/>
                </a:solidFill>
              </a:rPr>
              <a:t>DWs are central repositories of integrated data from one or more disparate sources. </a:t>
            </a:r>
          </a:p>
          <a:p>
            <a:pPr marL="0" marR="0" lvl="0" indent="0" algn="l" rtl="0">
              <a:spcBef>
                <a:spcPts val="480"/>
              </a:spcBef>
              <a:spcAft>
                <a:spcPts val="0"/>
              </a:spcAft>
              <a:buClr>
                <a:srgbClr val="888888"/>
              </a:buClr>
              <a:buSzPts val="2400"/>
              <a:buFont typeface="Arial"/>
              <a:buNone/>
            </a:pPr>
            <a:r>
              <a:rPr lang="en-US" sz="2400" dirty="0">
                <a:solidFill>
                  <a:schemeClr val="accent2"/>
                </a:solidFill>
              </a:rPr>
              <a:t>They store current and historical data in one single places that are used for creating analytical reports for workers throughout the enterprise.</a:t>
            </a:r>
          </a:p>
          <a:p>
            <a:pPr marL="0" marR="0" lvl="0" indent="0" algn="l" rtl="0">
              <a:spcBef>
                <a:spcPts val="480"/>
              </a:spcBef>
              <a:spcAft>
                <a:spcPts val="0"/>
              </a:spcAft>
              <a:buClr>
                <a:srgbClr val="888888"/>
              </a:buClr>
              <a:buSzPts val="2400"/>
              <a:buFont typeface="Arial"/>
              <a:buNone/>
            </a:pPr>
            <a:endParaRPr lang="en-US" sz="2400" dirty="0">
              <a:solidFill>
                <a:schemeClr val="accent2"/>
              </a:solidFill>
              <a:sym typeface="Arial"/>
            </a:endParaRPr>
          </a:p>
          <a:p>
            <a:pPr marL="0" marR="0" lvl="0" indent="0" algn="l" rtl="0">
              <a:spcBef>
                <a:spcPts val="480"/>
              </a:spcBef>
              <a:spcAft>
                <a:spcPts val="0"/>
              </a:spcAft>
              <a:buClr>
                <a:srgbClr val="888888"/>
              </a:buClr>
              <a:buSzPts val="2400"/>
              <a:buFont typeface="Arial"/>
              <a:buNone/>
            </a:pPr>
            <a:r>
              <a:rPr lang="en-US" sz="2400" dirty="0">
                <a:solidFill>
                  <a:schemeClr val="accent2"/>
                </a:solidFill>
              </a:rPr>
              <a:t>The main source of the data is cleansed, transformed, catalogued, and made available for use by managers and other business. </a:t>
            </a:r>
          </a:p>
          <a:p>
            <a:pPr marL="0" marR="0" lvl="0" indent="0" algn="l" rtl="0">
              <a:spcBef>
                <a:spcPts val="480"/>
              </a:spcBef>
              <a:spcAft>
                <a:spcPts val="0"/>
              </a:spcAft>
              <a:buClr>
                <a:srgbClr val="888888"/>
              </a:buClr>
              <a:buSzPts val="2400"/>
              <a:buFont typeface="Arial"/>
              <a:buNone/>
            </a:pPr>
            <a:endParaRPr lang="en-US" sz="2400" dirty="0">
              <a:solidFill>
                <a:schemeClr val="accent2"/>
              </a:solidFill>
              <a:sym typeface="Arial"/>
            </a:endParaRPr>
          </a:p>
          <a:p>
            <a:pPr marL="0" marR="0" lvl="0" indent="0" algn="l" rtl="0">
              <a:spcBef>
                <a:spcPts val="480"/>
              </a:spcBef>
              <a:spcAft>
                <a:spcPts val="0"/>
              </a:spcAft>
              <a:buClr>
                <a:srgbClr val="888888"/>
              </a:buClr>
              <a:buSzPts val="2400"/>
              <a:buFont typeface="Arial"/>
              <a:buNone/>
            </a:pPr>
            <a:r>
              <a:rPr lang="en-US" sz="2400" dirty="0">
                <a:solidFill>
                  <a:schemeClr val="accent2"/>
                </a:solidFill>
                <a:sym typeface="Arial"/>
              </a:rPr>
              <a:t>Major components of </a:t>
            </a:r>
            <a:r>
              <a:rPr lang="en-US" sz="2400" dirty="0" err="1">
                <a:solidFill>
                  <a:schemeClr val="accent2"/>
                </a:solidFill>
                <a:sym typeface="Arial"/>
              </a:rPr>
              <a:t>Datawarehousing</a:t>
            </a:r>
            <a:r>
              <a:rPr lang="en-US" sz="2400" dirty="0">
                <a:solidFill>
                  <a:schemeClr val="accent2"/>
                </a:solidFill>
                <a:sym typeface="Arial"/>
              </a:rPr>
              <a:t>:</a:t>
            </a:r>
          </a:p>
          <a:p>
            <a:pPr marL="0" marR="0" lvl="0" indent="0" algn="l" rtl="0">
              <a:spcBef>
                <a:spcPts val="480"/>
              </a:spcBef>
              <a:spcAft>
                <a:spcPts val="0"/>
              </a:spcAft>
              <a:buClr>
                <a:srgbClr val="888888"/>
              </a:buClr>
              <a:buSzPts val="2400"/>
              <a:buFont typeface="Arial"/>
              <a:buNone/>
            </a:pPr>
            <a:r>
              <a:rPr lang="en-US" sz="2400" dirty="0">
                <a:solidFill>
                  <a:schemeClr val="accent2"/>
                </a:solidFill>
                <a:sym typeface="Arial"/>
              </a:rPr>
              <a:t>ETL – Extract Transform and Load</a:t>
            </a:r>
          </a:p>
          <a:p>
            <a:pPr marL="0" marR="0" lvl="0" indent="0" algn="l" rtl="0">
              <a:spcBef>
                <a:spcPts val="480"/>
              </a:spcBef>
              <a:spcAft>
                <a:spcPts val="0"/>
              </a:spcAft>
              <a:buClr>
                <a:srgbClr val="888888"/>
              </a:buClr>
              <a:buSzPts val="2400"/>
              <a:buFont typeface="Arial"/>
              <a:buNone/>
            </a:pPr>
            <a:r>
              <a:rPr lang="en-US" sz="2400" dirty="0">
                <a:solidFill>
                  <a:schemeClr val="accent2"/>
                </a:solidFill>
                <a:sym typeface="Arial"/>
              </a:rPr>
              <a:t>ELT – Extract Load and Transform</a:t>
            </a:r>
          </a:p>
        </p:txBody>
      </p:sp>
    </p:spTree>
    <p:extLst>
      <p:ext uri="{BB962C8B-B14F-4D97-AF65-F5344CB8AC3E}">
        <p14:creationId xmlns:p14="http://schemas.microsoft.com/office/powerpoint/2010/main" val="350605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3D4E-F940-2E3C-09B4-4F53855B070F}"/>
              </a:ext>
            </a:extLst>
          </p:cNvPr>
          <p:cNvSpPr>
            <a:spLocks noGrp="1"/>
          </p:cNvSpPr>
          <p:nvPr>
            <p:ph type="title"/>
          </p:nvPr>
        </p:nvSpPr>
        <p:spPr/>
        <p:txBody>
          <a:bodyPr/>
          <a:lstStyle/>
          <a:p>
            <a:r>
              <a:rPr lang="en-US" sz="4400" dirty="0">
                <a:solidFill>
                  <a:schemeClr val="accent2"/>
                </a:solidFill>
                <a:sym typeface="Arial"/>
              </a:rPr>
              <a:t>ETL – Extract Transform and Load</a:t>
            </a:r>
            <a:br>
              <a:rPr lang="en-US" sz="4400" dirty="0">
                <a:solidFill>
                  <a:schemeClr val="accent2"/>
                </a:solidFill>
                <a:sym typeface="Arial"/>
              </a:rPr>
            </a:br>
            <a:endParaRPr lang="en-IN" dirty="0"/>
          </a:p>
        </p:txBody>
      </p:sp>
      <p:sp>
        <p:nvSpPr>
          <p:cNvPr id="3" name="Text Placeholder 2">
            <a:extLst>
              <a:ext uri="{FF2B5EF4-FFF2-40B4-BE49-F238E27FC236}">
                <a16:creationId xmlns:a16="http://schemas.microsoft.com/office/drawing/2014/main" id="{7FA11343-CE25-B365-8B3D-0D3E04E1774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2B40FCD-AD09-2C3D-6397-BA9BFEB43243}"/>
              </a:ext>
            </a:extLst>
          </p:cNvPr>
          <p:cNvPicPr>
            <a:picLocks noChangeAspect="1"/>
          </p:cNvPicPr>
          <p:nvPr/>
        </p:nvPicPr>
        <p:blipFill>
          <a:blip r:embed="rId2"/>
          <a:stretch>
            <a:fillRect/>
          </a:stretch>
        </p:blipFill>
        <p:spPr>
          <a:xfrm>
            <a:off x="457200" y="1568354"/>
            <a:ext cx="8229600" cy="4719430"/>
          </a:xfrm>
          <a:prstGeom prst="rect">
            <a:avLst/>
          </a:prstGeom>
        </p:spPr>
      </p:pic>
    </p:spTree>
    <p:extLst>
      <p:ext uri="{BB962C8B-B14F-4D97-AF65-F5344CB8AC3E}">
        <p14:creationId xmlns:p14="http://schemas.microsoft.com/office/powerpoint/2010/main" val="1908319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3D4E-F940-2E3C-09B4-4F53855B070F}"/>
              </a:ext>
            </a:extLst>
          </p:cNvPr>
          <p:cNvSpPr>
            <a:spLocks noGrp="1"/>
          </p:cNvSpPr>
          <p:nvPr>
            <p:ph type="title"/>
          </p:nvPr>
        </p:nvSpPr>
        <p:spPr/>
        <p:txBody>
          <a:bodyPr/>
          <a:lstStyle/>
          <a:p>
            <a:br>
              <a:rPr lang="en-US" sz="4400" dirty="0">
                <a:solidFill>
                  <a:schemeClr val="accent2"/>
                </a:solidFill>
                <a:sym typeface="Arial"/>
              </a:rPr>
            </a:br>
            <a:r>
              <a:rPr lang="en-US" sz="4400" dirty="0">
                <a:solidFill>
                  <a:schemeClr val="accent2"/>
                </a:solidFill>
                <a:sym typeface="Arial"/>
              </a:rPr>
              <a:t>Benefits of Datawarehouse</a:t>
            </a:r>
            <a:br>
              <a:rPr lang="en-US" sz="4400" dirty="0">
                <a:solidFill>
                  <a:schemeClr val="accent2"/>
                </a:solidFill>
                <a:sym typeface="Arial"/>
              </a:rPr>
            </a:br>
            <a:endParaRPr lang="en-IN" dirty="0"/>
          </a:p>
        </p:txBody>
      </p:sp>
      <p:sp>
        <p:nvSpPr>
          <p:cNvPr id="3" name="Text Placeholder 2">
            <a:extLst>
              <a:ext uri="{FF2B5EF4-FFF2-40B4-BE49-F238E27FC236}">
                <a16:creationId xmlns:a16="http://schemas.microsoft.com/office/drawing/2014/main" id="{7FA11343-CE25-B365-8B3D-0D3E04E17740}"/>
              </a:ext>
            </a:extLst>
          </p:cNvPr>
          <p:cNvSpPr>
            <a:spLocks noGrp="1"/>
          </p:cNvSpPr>
          <p:nvPr>
            <p:ph type="body" idx="1"/>
          </p:nvPr>
        </p:nvSpPr>
        <p:spPr/>
        <p:txBody>
          <a:bodyPr/>
          <a:lstStyle/>
          <a:p>
            <a:r>
              <a:rPr lang="en-US" sz="2000" dirty="0">
                <a:solidFill>
                  <a:schemeClr val="accent2"/>
                </a:solidFill>
              </a:rPr>
              <a:t>Integrate data from multiple sources into a single database and data model.</a:t>
            </a:r>
          </a:p>
          <a:p>
            <a:r>
              <a:rPr lang="en-US" sz="2000" dirty="0">
                <a:solidFill>
                  <a:schemeClr val="accent2"/>
                </a:solidFill>
              </a:rPr>
              <a:t>Maintain data history, even if the source transaction systems do not.</a:t>
            </a:r>
          </a:p>
          <a:p>
            <a:r>
              <a:rPr lang="en-US" sz="2000" dirty="0">
                <a:solidFill>
                  <a:schemeClr val="accent2"/>
                </a:solidFill>
              </a:rPr>
              <a:t>Integrate data from multiple source systems, enabling a central view across the enterprise.</a:t>
            </a:r>
          </a:p>
          <a:p>
            <a:r>
              <a:rPr lang="en-US" sz="2000" dirty="0">
                <a:solidFill>
                  <a:schemeClr val="accent2"/>
                </a:solidFill>
              </a:rPr>
              <a:t>Improve data quality by providing consistent codes and descriptions, flagging or even fixing bad data.</a:t>
            </a:r>
          </a:p>
          <a:p>
            <a:r>
              <a:rPr lang="en-US" sz="2000" dirty="0">
                <a:solidFill>
                  <a:schemeClr val="accent2"/>
                </a:solidFill>
              </a:rPr>
              <a:t>Present the organization's information consistently.</a:t>
            </a:r>
          </a:p>
          <a:p>
            <a:r>
              <a:rPr lang="en-US" sz="2000" dirty="0">
                <a:solidFill>
                  <a:schemeClr val="accent2"/>
                </a:solidFill>
              </a:rPr>
              <a:t>Restructure the data so that it makes sense to the business users.</a:t>
            </a:r>
          </a:p>
          <a:p>
            <a:r>
              <a:rPr lang="en-US" sz="2000" dirty="0">
                <a:solidFill>
                  <a:schemeClr val="accent2"/>
                </a:solidFill>
              </a:rPr>
              <a:t>Make decision–support queries easier to write.</a:t>
            </a:r>
          </a:p>
          <a:p>
            <a:endParaRPr lang="en-US" sz="2000" dirty="0">
              <a:solidFill>
                <a:schemeClr val="accent2"/>
              </a:solidFill>
            </a:endParaRPr>
          </a:p>
          <a:p>
            <a:endParaRPr lang="en-IN" dirty="0"/>
          </a:p>
        </p:txBody>
      </p:sp>
    </p:spTree>
    <p:extLst>
      <p:ext uri="{BB962C8B-B14F-4D97-AF65-F5344CB8AC3E}">
        <p14:creationId xmlns:p14="http://schemas.microsoft.com/office/powerpoint/2010/main" val="1827056528"/>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596D-7C06-9F91-3E81-8ECCFE9607AE}"/>
              </a:ext>
            </a:extLst>
          </p:cNvPr>
          <p:cNvSpPr>
            <a:spLocks noGrp="1"/>
          </p:cNvSpPr>
          <p:nvPr>
            <p:ph type="title"/>
          </p:nvPr>
        </p:nvSpPr>
        <p:spPr/>
        <p:txBody>
          <a:bodyPr/>
          <a:lstStyle/>
          <a:p>
            <a:r>
              <a:rPr lang="en-IN" dirty="0">
                <a:solidFill>
                  <a:schemeClr val="accent2"/>
                </a:solidFill>
              </a:rPr>
              <a:t>Overview of Datawarehouse</a:t>
            </a:r>
          </a:p>
        </p:txBody>
      </p:sp>
      <p:sp>
        <p:nvSpPr>
          <p:cNvPr id="3" name="Text Placeholder 2">
            <a:extLst>
              <a:ext uri="{FF2B5EF4-FFF2-40B4-BE49-F238E27FC236}">
                <a16:creationId xmlns:a16="http://schemas.microsoft.com/office/drawing/2014/main" id="{47E073DF-DC79-90D3-20F5-9D436DF88B5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4493432-9AD8-4FCE-37F4-A39C705B89AE}"/>
              </a:ext>
            </a:extLst>
          </p:cNvPr>
          <p:cNvPicPr>
            <a:picLocks noChangeAspect="1"/>
          </p:cNvPicPr>
          <p:nvPr/>
        </p:nvPicPr>
        <p:blipFill>
          <a:blip r:embed="rId2"/>
          <a:stretch>
            <a:fillRect/>
          </a:stretch>
        </p:blipFill>
        <p:spPr>
          <a:xfrm>
            <a:off x="534256" y="1665127"/>
            <a:ext cx="8044665" cy="4461035"/>
          </a:xfrm>
          <a:prstGeom prst="rect">
            <a:avLst/>
          </a:prstGeom>
        </p:spPr>
      </p:pic>
    </p:spTree>
    <p:extLst>
      <p:ext uri="{BB962C8B-B14F-4D97-AF65-F5344CB8AC3E}">
        <p14:creationId xmlns:p14="http://schemas.microsoft.com/office/powerpoint/2010/main" val="397004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596D-7C06-9F91-3E81-8ECCFE9607AE}"/>
              </a:ext>
            </a:extLst>
          </p:cNvPr>
          <p:cNvSpPr>
            <a:spLocks noGrp="1"/>
          </p:cNvSpPr>
          <p:nvPr>
            <p:ph type="title"/>
          </p:nvPr>
        </p:nvSpPr>
        <p:spPr/>
        <p:txBody>
          <a:bodyPr/>
          <a:lstStyle/>
          <a:p>
            <a:r>
              <a:rPr lang="en-IN" dirty="0">
                <a:solidFill>
                  <a:schemeClr val="accent2"/>
                </a:solidFill>
              </a:rPr>
              <a:t>Data warehouse &amp; Data mart</a:t>
            </a:r>
          </a:p>
        </p:txBody>
      </p:sp>
      <p:sp>
        <p:nvSpPr>
          <p:cNvPr id="3" name="Text Placeholder 2">
            <a:extLst>
              <a:ext uri="{FF2B5EF4-FFF2-40B4-BE49-F238E27FC236}">
                <a16:creationId xmlns:a16="http://schemas.microsoft.com/office/drawing/2014/main" id="{47E073DF-DC79-90D3-20F5-9D436DF88B52}"/>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4E262863-FEA8-6B9A-7704-1A1802902CA6}"/>
              </a:ext>
            </a:extLst>
          </p:cNvPr>
          <p:cNvPicPr>
            <a:picLocks noChangeAspect="1"/>
          </p:cNvPicPr>
          <p:nvPr/>
        </p:nvPicPr>
        <p:blipFill>
          <a:blip r:embed="rId2"/>
          <a:stretch>
            <a:fillRect/>
          </a:stretch>
        </p:blipFill>
        <p:spPr>
          <a:xfrm>
            <a:off x="575352" y="1542582"/>
            <a:ext cx="8111447" cy="4200671"/>
          </a:xfrm>
          <a:prstGeom prst="rect">
            <a:avLst/>
          </a:prstGeom>
        </p:spPr>
      </p:pic>
    </p:spTree>
    <p:extLst>
      <p:ext uri="{BB962C8B-B14F-4D97-AF65-F5344CB8AC3E}">
        <p14:creationId xmlns:p14="http://schemas.microsoft.com/office/powerpoint/2010/main" val="1429820696"/>
      </p:ext>
    </p:extLst>
  </p:cSld>
  <p:clrMapOvr>
    <a:masterClrMapping/>
  </p:clrMapOvr>
</p:sld>
</file>

<file path=ppt/theme/theme1.xml><?xml version="1.0" encoding="utf-8"?>
<a:theme xmlns:a="http://schemas.openxmlformats.org/drawingml/2006/main" name="Hadoop">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160</TotalTime>
  <Words>1240</Words>
  <Application>Microsoft Office PowerPoint</Application>
  <PresentationFormat>On-screen Show (4:3)</PresentationFormat>
  <Paragraphs>292</Paragraphs>
  <Slides>41</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Calibri</vt:lpstr>
      <vt:lpstr>Arial</vt:lpstr>
      <vt:lpstr>Arial Black</vt:lpstr>
      <vt:lpstr>Noto Sans Symbols</vt:lpstr>
      <vt:lpstr>Hadoop</vt:lpstr>
      <vt:lpstr>PowerPoint Presentation</vt:lpstr>
      <vt:lpstr>Agenda</vt:lpstr>
      <vt:lpstr>Understanding Data</vt:lpstr>
      <vt:lpstr>Understanding Data - Data Amorphism </vt:lpstr>
      <vt:lpstr>Data Warehousing concept</vt:lpstr>
      <vt:lpstr>ETL – Extract Transform and Load </vt:lpstr>
      <vt:lpstr> Benefits of Datawarehouse </vt:lpstr>
      <vt:lpstr>Overview of Datawarehouse</vt:lpstr>
      <vt:lpstr>Data warehouse &amp; Data mart</vt:lpstr>
      <vt:lpstr> Data Lake </vt:lpstr>
      <vt:lpstr> Datawarehouse and DataLake </vt:lpstr>
      <vt:lpstr> Data pipelines </vt:lpstr>
      <vt:lpstr> Data pipelines - contd </vt:lpstr>
      <vt:lpstr> Data pipelines - contd </vt:lpstr>
      <vt:lpstr>Data Engineering concept</vt:lpstr>
      <vt:lpstr>Data Engineering concept</vt:lpstr>
      <vt:lpstr>Technologies stack for Data engineering jobs</vt:lpstr>
      <vt:lpstr>The Data Engineering roles prediction</vt:lpstr>
      <vt:lpstr>Resources for Data engineering concepts – good to read</vt:lpstr>
      <vt:lpstr>The Data challenge</vt:lpstr>
      <vt:lpstr>The Data challenges… contd</vt:lpstr>
      <vt:lpstr>Understanding Big Data</vt:lpstr>
      <vt:lpstr>Understanding Big Data contd</vt:lpstr>
      <vt:lpstr>Big Data Technology Landscape</vt:lpstr>
      <vt:lpstr>Bigdata Use Cases</vt:lpstr>
      <vt:lpstr>Bigdata Use Cases – HealthCare </vt:lpstr>
      <vt:lpstr>Bigdata Use Cases – Retail </vt:lpstr>
      <vt:lpstr>Bigdata Use Cases – Manufacturing </vt:lpstr>
      <vt:lpstr>Bigdata Use Cases – Public Services </vt:lpstr>
      <vt:lpstr>Bigdata Use Cases – Oil &amp; Gas </vt:lpstr>
      <vt:lpstr>Limitations of Conventional BI </vt:lpstr>
      <vt:lpstr>Oracle Bigdata Reference Landscape </vt:lpstr>
      <vt:lpstr>Teradata Bigdata Reference Landscape  </vt:lpstr>
      <vt:lpstr>Cloudera Enterprise </vt:lpstr>
      <vt:lpstr>HortonWorks</vt:lpstr>
      <vt:lpstr>MapR</vt:lpstr>
      <vt:lpstr>The Paradigm Shift</vt:lpstr>
      <vt:lpstr>The Evolution of Hadoop </vt:lpstr>
      <vt:lpstr>The Hadoop Ecosystem</vt:lpstr>
      <vt:lpstr>Big data Market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Raghava Krishnamaraju</cp:lastModifiedBy>
  <cp:revision>18</cp:revision>
  <dcterms:modified xsi:type="dcterms:W3CDTF">2023-01-20T05:30:38Z</dcterms:modified>
</cp:coreProperties>
</file>